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2" r:id="rId1"/>
    <p:sldMasterId id="2147483783" r:id="rId2"/>
    <p:sldMasterId id="2147483784" r:id="rId3"/>
    <p:sldMasterId id="2147483785" r:id="rId4"/>
    <p:sldMasterId id="2147483786" r:id="rId5"/>
    <p:sldMasterId id="2147483787"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x="9144000" cy="5143500" type="screen16x9"/>
  <p:notesSz cx="6858000" cy="9144000"/>
  <p:embeddedFontLst>
    <p:embeddedFont>
      <p:font typeface="Amatic SC" panose="00000500000000000000" pitchFamily="2" charset="-79"/>
      <p:regular r:id="rId57"/>
      <p:bold r:id="rId58"/>
    </p:embeddedFont>
    <p:embeddedFont>
      <p:font typeface="Barlow" panose="00000500000000000000" pitchFamily="2" charset="0"/>
      <p:regular r:id="rId59"/>
      <p:bold r:id="rId60"/>
      <p:italic r:id="rId61"/>
      <p:boldItalic r:id="rId62"/>
    </p:embeddedFont>
    <p:embeddedFont>
      <p:font typeface="Barlow Condensed" panose="00000506000000000000" pitchFamily="2" charset="0"/>
      <p:regular r:id="rId63"/>
      <p:bold r:id="rId64"/>
      <p:italic r:id="rId65"/>
      <p:boldItalic r:id="rId66"/>
    </p:embeddedFont>
    <p:embeddedFont>
      <p:font typeface="Barlow Condensed Light"/>
      <p:regular r:id="rId67"/>
      <p:bold r:id="rId68"/>
      <p:italic r:id="rId69"/>
      <p:boldItalic r:id="rId70"/>
    </p:embeddedFont>
    <p:embeddedFont>
      <p:font typeface="Barlow Condensed Medium" panose="00000606000000000000" pitchFamily="2" charset="0"/>
      <p:regular r:id="rId71"/>
      <p:bold r:id="rId72"/>
      <p:italic r:id="rId73"/>
      <p:boldItalic r:id="rId74"/>
    </p:embeddedFont>
    <p:embeddedFont>
      <p:font typeface="Barlow Condensed SemiBold" panose="00000706000000000000" pitchFamily="2" charset="0"/>
      <p:regular r:id="rId75"/>
      <p:bold r:id="rId76"/>
      <p:italic r:id="rId77"/>
      <p:boldItalic r:id="rId78"/>
    </p:embeddedFont>
    <p:embeddedFont>
      <p:font typeface="Barlow Light"/>
      <p:regular r:id="rId79"/>
      <p:bold r:id="rId80"/>
      <p:italic r:id="rId81"/>
      <p:boldItalic r:id="rId82"/>
    </p:embeddedFont>
    <p:embeddedFont>
      <p:font typeface="Barlow Medium" panose="00000600000000000000" pitchFamily="2" charset="0"/>
      <p:regular r:id="rId83"/>
      <p:bold r:id="rId84"/>
      <p:italic r:id="rId85"/>
      <p:boldItalic r:id="rId86"/>
    </p:embeddedFont>
    <p:embeddedFont>
      <p:font typeface="Barlow Semi Condensed" panose="00000506000000000000" pitchFamily="2" charset="0"/>
      <p:regular r:id="rId87"/>
      <p:bold r:id="rId88"/>
      <p:italic r:id="rId89"/>
      <p:boldItalic r:id="rId90"/>
    </p:embeddedFont>
    <p:embeddedFont>
      <p:font typeface="Barlow SemiBold" panose="00000700000000000000" pitchFamily="2" charset="0"/>
      <p:regular r:id="rId91"/>
      <p:bold r:id="rId92"/>
      <p:italic r:id="rId93"/>
      <p:boldItalic r:id="rId94"/>
    </p:embeddedFont>
    <p:embeddedFont>
      <p:font typeface="DM Serif Display" pitchFamily="2" charset="0"/>
      <p:regular r:id="rId95"/>
      <p:italic r:id="rId96"/>
    </p:embeddedFont>
    <p:embeddedFont>
      <p:font typeface="EB Garamond" panose="00000500000000000000" pitchFamily="2" charset="0"/>
      <p:regular r:id="rId97"/>
      <p:bold r:id="rId98"/>
      <p:italic r:id="rId99"/>
      <p:boldItalic r:id="rId100"/>
    </p:embeddedFont>
    <p:embeddedFont>
      <p:font typeface="Helvetica Neue" panose="020B0604020202020204" charset="0"/>
      <p:regular r:id="rId101"/>
      <p:bold r:id="rId102"/>
      <p:italic r:id="rId103"/>
      <p:boldItalic r:id="rId104"/>
    </p:embeddedFont>
    <p:embeddedFont>
      <p:font typeface="Impact" panose="020B0806030902050204" pitchFamily="34" charset="0"/>
      <p:regular r:id="rId105"/>
    </p:embeddedFont>
    <p:embeddedFont>
      <p:font typeface="Roboto"/>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B855D9-E05B-4512-BAC5-57358ABD9687}">
  <a:tblStyle styleId="{7DB855D9-E05B-4512-BAC5-57358ABD96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font" Target="fonts/font33.fntdata"/><Relationship Id="rId112"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font" Target="fonts/font51.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102" Type="http://schemas.openxmlformats.org/officeDocument/2006/relationships/font" Target="fonts/font46.fntdata"/><Relationship Id="rId5" Type="http://schemas.openxmlformats.org/officeDocument/2006/relationships/slideMaster" Target="slideMasters/slideMaster5.xml"/><Relationship Id="rId90" Type="http://schemas.openxmlformats.org/officeDocument/2006/relationships/font" Target="fonts/font34.fntdata"/><Relationship Id="rId95" Type="http://schemas.openxmlformats.org/officeDocument/2006/relationships/font" Target="fonts/font39.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font" Target="fonts/font8.fntdata"/><Relationship Id="rId69" Type="http://schemas.openxmlformats.org/officeDocument/2006/relationships/font" Target="fonts/font13.fntdata"/><Relationship Id="rId113" Type="http://schemas.openxmlformats.org/officeDocument/2006/relationships/tableStyles" Target="tableStyles.xml"/><Relationship Id="rId80" Type="http://schemas.openxmlformats.org/officeDocument/2006/relationships/font" Target="fonts/font24.fntdata"/><Relationship Id="rId85" Type="http://schemas.openxmlformats.org/officeDocument/2006/relationships/font" Target="fonts/font29.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font" Target="fonts/font3.fntdata"/><Relationship Id="rId103" Type="http://schemas.openxmlformats.org/officeDocument/2006/relationships/font" Target="fonts/font47.fntdata"/><Relationship Id="rId108" Type="http://schemas.openxmlformats.org/officeDocument/2006/relationships/font" Target="fonts/font52.fntdata"/><Relationship Id="rId54" Type="http://schemas.openxmlformats.org/officeDocument/2006/relationships/slide" Target="slides/slide48.xml"/><Relationship Id="rId70" Type="http://schemas.openxmlformats.org/officeDocument/2006/relationships/font" Target="fonts/font14.fntdata"/><Relationship Id="rId75" Type="http://schemas.openxmlformats.org/officeDocument/2006/relationships/font" Target="fonts/font19.fntdata"/><Relationship Id="rId91" Type="http://schemas.openxmlformats.org/officeDocument/2006/relationships/font" Target="fonts/font35.fntdata"/><Relationship Id="rId96"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1.fntdata"/><Relationship Id="rId106" Type="http://schemas.openxmlformats.org/officeDocument/2006/relationships/font" Target="fonts/font50.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94" Type="http://schemas.openxmlformats.org/officeDocument/2006/relationships/font" Target="fonts/font38.fntdata"/><Relationship Id="rId99" Type="http://schemas.openxmlformats.org/officeDocument/2006/relationships/font" Target="fonts/font43.fntdata"/><Relationship Id="rId101" Type="http://schemas.openxmlformats.org/officeDocument/2006/relationships/font" Target="fonts/font45.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53.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20.fntdata"/><Relationship Id="rId97" Type="http://schemas.openxmlformats.org/officeDocument/2006/relationships/font" Target="fonts/font41.fntdata"/><Relationship Id="rId104" Type="http://schemas.openxmlformats.org/officeDocument/2006/relationships/font" Target="fonts/font48.fntdata"/><Relationship Id="rId7" Type="http://schemas.openxmlformats.org/officeDocument/2006/relationships/slide" Target="slides/slide1.xml"/><Relationship Id="rId71" Type="http://schemas.openxmlformats.org/officeDocument/2006/relationships/font" Target="fonts/font15.fntdata"/><Relationship Id="rId92"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10.fntdata"/><Relationship Id="rId87" Type="http://schemas.openxmlformats.org/officeDocument/2006/relationships/font" Target="fonts/font31.fntdata"/><Relationship Id="rId110" Type="http://schemas.openxmlformats.org/officeDocument/2006/relationships/presProps" Target="presProps.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notesMaster" Target="notesMasters/notesMaster1.xml"/><Relationship Id="rId77" Type="http://schemas.openxmlformats.org/officeDocument/2006/relationships/font" Target="fonts/font21.fntdata"/><Relationship Id="rId100" Type="http://schemas.openxmlformats.org/officeDocument/2006/relationships/font" Target="fonts/font44.fntdata"/><Relationship Id="rId105" Type="http://schemas.openxmlformats.org/officeDocument/2006/relationships/font" Target="fonts/font49.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6.fntdata"/><Relationship Id="rId93" Type="http://schemas.openxmlformats.org/officeDocument/2006/relationships/font" Target="fonts/font37.fntdata"/><Relationship Id="rId98"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font" Target="fonts/font6.fntdata"/><Relationship Id="rId83" Type="http://schemas.openxmlformats.org/officeDocument/2006/relationships/font" Target="fonts/font27.fntdata"/><Relationship Id="rId88" Type="http://schemas.openxmlformats.org/officeDocument/2006/relationships/font" Target="fonts/font32.fntdata"/><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6c241d3d3e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6c241d3d3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d0573e4c7d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d0573e4c7d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Kelsey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d0573e4c7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d0573e4c7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200">
                <a:solidFill>
                  <a:schemeClr val="dk1"/>
                </a:solidFill>
                <a:latin typeface="Barlow"/>
                <a:ea typeface="Barlow"/>
                <a:cs typeface="Barlow"/>
                <a:sym typeface="Barlow"/>
              </a:rPr>
              <a:t>Kelsey</a:t>
            </a:r>
            <a:endParaRPr sz="1200">
              <a:solidFill>
                <a:schemeClr val="dk1"/>
              </a:solidFill>
              <a:latin typeface="Barlow"/>
              <a:ea typeface="Barlow"/>
              <a:cs typeface="Barlow"/>
              <a:sym typeface="Barlo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d0573e4c7d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d0573e4c7d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000">
                <a:latin typeface="Barlow"/>
                <a:ea typeface="Barlow"/>
                <a:cs typeface="Barlow"/>
                <a:sym typeface="Barlow"/>
              </a:rPr>
              <a:t>Kelsey</a:t>
            </a:r>
            <a:endParaRPr sz="1200">
              <a:solidFill>
                <a:schemeClr val="dk1"/>
              </a:solidFill>
              <a:latin typeface="Barlow"/>
              <a:ea typeface="Barlow"/>
              <a:cs typeface="Barlow"/>
              <a:sym typeface="Barlo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d0573e4c7d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d0573e4c7d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000">
                <a:solidFill>
                  <a:schemeClr val="dk1"/>
                </a:solidFill>
                <a:latin typeface="Barlow"/>
                <a:ea typeface="Barlow"/>
                <a:cs typeface="Barlow"/>
                <a:sym typeface="Barlow"/>
              </a:rPr>
              <a:t>Kelsey</a:t>
            </a:r>
            <a:endParaRPr sz="1200">
              <a:solidFill>
                <a:schemeClr val="dk1"/>
              </a:solidFill>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endParaRPr sz="1000">
              <a:latin typeface="Barlow"/>
              <a:ea typeface="Barlow"/>
              <a:cs typeface="Barlow"/>
              <a:sym typeface="Barlo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d0573e4c7d_0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d0573e4c7d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000">
                <a:solidFill>
                  <a:schemeClr val="dk1"/>
                </a:solidFill>
                <a:latin typeface="Barlow"/>
                <a:ea typeface="Barlow"/>
                <a:cs typeface="Barlow"/>
                <a:sym typeface="Barlow"/>
              </a:rPr>
              <a:t>Kelsey</a:t>
            </a:r>
            <a:endParaRPr sz="1200">
              <a:solidFill>
                <a:schemeClr val="dk1"/>
              </a:solidFill>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endParaRPr sz="1200">
              <a:solidFill>
                <a:schemeClr val="dk1"/>
              </a:solidFill>
              <a:latin typeface="Barlow"/>
              <a:ea typeface="Barlow"/>
              <a:cs typeface="Barlow"/>
              <a:sym typeface="Barl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d0573e4c7d_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2d0573e4c7d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000">
                <a:solidFill>
                  <a:schemeClr val="dk1"/>
                </a:solidFill>
                <a:latin typeface="Barlow"/>
                <a:ea typeface="Barlow"/>
                <a:cs typeface="Barlow"/>
                <a:sym typeface="Barlow"/>
              </a:rPr>
              <a:t>Kelsey</a:t>
            </a:r>
            <a:endParaRPr sz="1200">
              <a:solidFill>
                <a:schemeClr val="dk1"/>
              </a:solidFill>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endParaRPr sz="1000">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r>
              <a:rPr lang="en" sz="1000">
                <a:latin typeface="Barlow"/>
                <a:ea typeface="Barlow"/>
                <a:cs typeface="Barlow"/>
                <a:sym typeface="Barlow"/>
              </a:rPr>
              <a:t>This emotive storytelling develops a deeper connection between humans, between me and you, between you and your prospective families. </a:t>
            </a:r>
            <a:endParaRPr sz="1200">
              <a:solidFill>
                <a:schemeClr val="dk1"/>
              </a:solidFill>
              <a:latin typeface="Barlow"/>
              <a:ea typeface="Barlow"/>
              <a:cs typeface="Barlow"/>
              <a:sym typeface="Barl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d0573e4c7d_0_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d0573e4c7d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Barlow"/>
                <a:ea typeface="Barlow"/>
                <a:cs typeface="Barlow"/>
                <a:sym typeface="Barlow"/>
              </a:rPr>
              <a:t>Trent</a:t>
            </a:r>
            <a:br>
              <a:rPr lang="en" sz="1000">
                <a:latin typeface="Barlow"/>
                <a:ea typeface="Barlow"/>
                <a:cs typeface="Barlow"/>
                <a:sym typeface="Barlow"/>
              </a:rPr>
            </a:br>
            <a:r>
              <a:rPr lang="en" sz="1000">
                <a:latin typeface="Barlow"/>
                <a:ea typeface="Barlow"/>
                <a:cs typeface="Barlow"/>
                <a:sym typeface="Barlow"/>
              </a:rPr>
              <a:t>Everyone search proposal will offer you these things–and ours does too. We want to show you what make Search with Carnegie </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Add details here for talk track.</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#1</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Our traditional sources for student records and data are decreasing. So we need to diversify our inquiry sources, and meet students where they are spending time.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Privacy Laws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Common Datasets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Direct Admit</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SCOTUS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FAFSA Changes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Rich Data Requirement</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#2</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Gen Z and Gen Alpha—T</a:t>
            </a:r>
            <a:r>
              <a:rPr lang="en" sz="1000">
                <a:solidFill>
                  <a:srgbClr val="434343"/>
                </a:solidFill>
                <a:latin typeface="Barlow"/>
                <a:ea typeface="Barlow"/>
                <a:cs typeface="Barlow"/>
                <a:sym typeface="Barlow"/>
              </a:rPr>
              <a:t>hese students were born knowing how to swipe. They have always had a 24 hour news cycle. They are the most diverse population we have ever recruited. Their Bullsh*t detectors are sharp—Trust will not be given without transparency and authenticity. They purchase along their value lines and are actively re-defining the status-quo.   </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Values-based Purchasing</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Mission &amp; Culture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Authenticity Radar</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Politics &amp; Society</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Genuineness in Brand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Curated Experiences</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#3</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With declining numbers of high school grads, institutions across the country moved to explore recruitment outside their traditional footprints, in additional programs and new audiences. This increased competition and for the student meant that they were/are inundated with college messaging…making most of it white noise.  For us it became more difficult to gain the attention of our most important audience.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Increased Competition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Demographic Compression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Modality Exploration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Program Consolidation / Expansion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New Market Exploration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Audience Expansion</a:t>
            </a:r>
            <a:endParaRPr sz="1000">
              <a:latin typeface="Barlow"/>
              <a:ea typeface="Barlow"/>
              <a:cs typeface="Barlow"/>
              <a:sym typeface="Barlow"/>
            </a:endParaRPr>
          </a:p>
          <a:p>
            <a:pPr marL="0" lvl="0" indent="0" algn="l" rtl="0">
              <a:spcBef>
                <a:spcPts val="0"/>
              </a:spcBef>
              <a:spcAft>
                <a:spcPts val="0"/>
              </a:spcAft>
              <a:buNone/>
            </a:pPr>
            <a:br>
              <a:rPr lang="en" sz="1000">
                <a:latin typeface="Barlow"/>
                <a:ea typeface="Barlow"/>
                <a:cs typeface="Barlow"/>
                <a:sym typeface="Barlow"/>
              </a:rPr>
            </a:br>
            <a:r>
              <a:rPr lang="en" sz="1000">
                <a:latin typeface="Barlow"/>
                <a:ea typeface="Barlow"/>
                <a:cs typeface="Barlow"/>
                <a:sym typeface="Barlow"/>
              </a:rPr>
              <a:t>#4</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This is the trend that underscores all the rest. The students are in control now. Their relationship with us is not linear, their channels are maybe not our channels.. To respond we must be: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Multi-channel</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Yield-focused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Multi-cycle, Non-Linear</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Year Round </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Segmented and Personalized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Marketing and Enrollment </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#5</a:t>
            </a:r>
            <a:endParaRPr sz="1000">
              <a:latin typeface="Barlow"/>
              <a:ea typeface="Barlow"/>
              <a:cs typeface="Barlow"/>
              <a:sym typeface="Barlow"/>
            </a:endParaRPr>
          </a:p>
          <a:p>
            <a:pPr marL="0" lvl="0" indent="0" algn="l" rtl="0">
              <a:spcBef>
                <a:spcPts val="0"/>
              </a:spcBef>
              <a:spcAft>
                <a:spcPts val="0"/>
              </a:spcAft>
              <a:buNone/>
            </a:pPr>
            <a:r>
              <a:rPr lang="en" sz="1050">
                <a:solidFill>
                  <a:srgbClr val="444746"/>
                </a:solidFill>
                <a:latin typeface="Roboto"/>
                <a:ea typeface="Roboto"/>
                <a:cs typeface="Roboto"/>
                <a:sym typeface="Roboto"/>
              </a:rPr>
              <a:t>Experience economy refers to the evaluation (and comparison) of the various interactions we have with brands. Not just attention and engagement, but did I enjoy it? Was it memorable? Did it cause me to think? Experiences go beyond the tour of visit and extend into the web, customer service, timeliness, etc.</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Archive: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Ben’s comment: </a:t>
            </a:r>
            <a:r>
              <a:rPr lang="en" sz="1050">
                <a:solidFill>
                  <a:srgbClr val="444746"/>
                </a:solidFill>
                <a:latin typeface="Roboto"/>
                <a:ea typeface="Roboto"/>
                <a:cs typeface="Roboto"/>
                <a:sym typeface="Roboto"/>
              </a:rPr>
              <a:t>I am adding this for your consideration. Perhaps it falls into expectation of authenticity, but it is pretty important IMHO</a:t>
            </a:r>
            <a:endParaRPr sz="1000">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r>
              <a:rPr lang="en" sz="1800">
                <a:solidFill>
                  <a:schemeClr val="dk1"/>
                </a:solidFill>
                <a:latin typeface="Barlow Condensed"/>
                <a:ea typeface="Barlow Condensed"/>
                <a:cs typeface="Barlow Condensed"/>
                <a:sym typeface="Barlow Condensed"/>
              </a:rPr>
              <a:t>TREND #5</a:t>
            </a:r>
            <a:endParaRPr sz="1800">
              <a:solidFill>
                <a:schemeClr val="dk1"/>
              </a:solidFill>
              <a:latin typeface="Barlow Condensed"/>
              <a:ea typeface="Barlow Condensed"/>
              <a:cs typeface="Barlow Condensed"/>
              <a:sym typeface="Barlow Condensed"/>
            </a:endParaRPr>
          </a:p>
          <a:p>
            <a:pPr marL="0" lvl="0" indent="0" algn="l" rtl="0">
              <a:lnSpc>
                <a:spcPct val="80000"/>
              </a:lnSpc>
              <a:spcBef>
                <a:spcPts val="0"/>
              </a:spcBef>
              <a:spcAft>
                <a:spcPts val="0"/>
              </a:spcAft>
              <a:buNone/>
            </a:pPr>
            <a:r>
              <a:rPr lang="en" sz="1800">
                <a:solidFill>
                  <a:schemeClr val="dk1"/>
                </a:solidFill>
                <a:latin typeface="DM Serif Display"/>
                <a:ea typeface="DM Serif Display"/>
                <a:cs typeface="DM Serif Display"/>
                <a:sym typeface="DM Serif Display"/>
              </a:rPr>
              <a:t>Attention and Experience Economies </a:t>
            </a:r>
            <a:endParaRPr sz="1800">
              <a:solidFill>
                <a:schemeClr val="dk1"/>
              </a:solidFill>
              <a:latin typeface="DM Serif Display"/>
              <a:ea typeface="DM Serif Display"/>
              <a:cs typeface="DM Serif Display"/>
              <a:sym typeface="DM Serif Display"/>
            </a:endParaRPr>
          </a:p>
          <a:p>
            <a:pPr marL="0" lvl="0" indent="0" algn="l" rtl="0">
              <a:lnSpc>
                <a:spcPct val="80000"/>
              </a:lnSpc>
              <a:spcBef>
                <a:spcPts val="0"/>
              </a:spcBef>
              <a:spcAft>
                <a:spcPts val="0"/>
              </a:spcAft>
              <a:buNone/>
            </a:pPr>
            <a:endParaRPr sz="1800">
              <a:solidFill>
                <a:schemeClr val="dk1"/>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chemeClr val="dk1"/>
              </a:buClr>
              <a:buSzPts val="935"/>
              <a:buFont typeface="Arial"/>
              <a:buNone/>
            </a:pPr>
            <a:r>
              <a:rPr lang="en" sz="1200">
                <a:solidFill>
                  <a:schemeClr val="dk1"/>
                </a:solidFill>
                <a:latin typeface="Barlow"/>
                <a:ea typeface="Barlow"/>
                <a:cs typeface="Barlow"/>
                <a:sym typeface="Barlow"/>
              </a:rPr>
              <a:t>CK reply: </a:t>
            </a:r>
            <a:r>
              <a:rPr lang="en" sz="1200">
                <a:solidFill>
                  <a:srgbClr val="444746"/>
                </a:solidFill>
                <a:highlight>
                  <a:srgbClr val="FFFFFF"/>
                </a:highlight>
                <a:latin typeface="Barlow"/>
                <a:ea typeface="Barlow"/>
                <a:cs typeface="Barlow"/>
                <a:sym typeface="Barlow"/>
              </a:rPr>
              <a:t>I think attention economies wraps in to market share and authenticity...what do you mean by experience economies?</a:t>
            </a:r>
            <a:endParaRPr sz="1200">
              <a:solidFill>
                <a:schemeClr val="dk1"/>
              </a:solidFill>
              <a:latin typeface="Barlow"/>
              <a:ea typeface="Barlow"/>
              <a:cs typeface="Barlow"/>
              <a:sym typeface="Barl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c6997fab73_6_0:notes"/>
          <p:cNvSpPr txBox="1">
            <a:spLocks noGrp="1"/>
          </p:cNvSpPr>
          <p:nvPr>
            <p:ph type="body" idx="1"/>
          </p:nvPr>
        </p:nvSpPr>
        <p:spPr>
          <a:xfrm>
            <a:off x="685790" y="4343382"/>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Trent</a:t>
            </a:r>
            <a:endParaRPr/>
          </a:p>
        </p:txBody>
      </p:sp>
      <p:sp>
        <p:nvSpPr>
          <p:cNvPr id="1000" name="Google Shape;1000;g2c6997fab73_6_0:notes"/>
          <p:cNvSpPr>
            <a:spLocks noGrp="1" noRot="1" noChangeAspect="1"/>
          </p:cNvSpPr>
          <p:nvPr>
            <p:ph type="sldImg" idx="2"/>
          </p:nvPr>
        </p:nvSpPr>
        <p:spPr>
          <a:xfrm>
            <a:off x="288820" y="685794"/>
            <a:ext cx="62811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d8dc51236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d8dc5123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200">
                <a:solidFill>
                  <a:schemeClr val="dk1"/>
                </a:solidFill>
                <a:latin typeface="Barlow"/>
                <a:ea typeface="Barlow"/>
                <a:cs typeface="Barlow"/>
                <a:sym typeface="Barlow"/>
              </a:rPr>
              <a:t>Trent</a:t>
            </a:r>
            <a:endParaRPr sz="1200">
              <a:solidFill>
                <a:schemeClr val="dk1"/>
              </a:solidFill>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6d8dc51236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6d8dc5123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r>
              <a:rPr lang="en" sz="1000">
                <a:latin typeface="Barlow"/>
                <a:ea typeface="Barlow"/>
                <a:cs typeface="Barlow"/>
                <a:sym typeface="Barlow"/>
              </a:rPr>
              <a:t>TRENT</a:t>
            </a:r>
            <a:endParaRPr sz="1200">
              <a:solidFill>
                <a:schemeClr val="dk1"/>
              </a:solidFill>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6c241d3d3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6c241d3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Jim and our connections to area and campus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c42488b852_0_2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2c42488b852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 i="1">
                <a:solidFill>
                  <a:srgbClr val="850928"/>
                </a:solidFill>
                <a:highlight>
                  <a:srgbClr val="FFFF00"/>
                </a:highlight>
                <a:latin typeface="DM Serif Display"/>
                <a:ea typeface="DM Serif Display"/>
                <a:cs typeface="DM Serif Display"/>
                <a:sym typeface="DM Serif Display"/>
              </a:rPr>
              <a:t>Trent</a:t>
            </a:r>
            <a:endParaRPr i="1">
              <a:solidFill>
                <a:srgbClr val="850928"/>
              </a:solidFill>
              <a:highlight>
                <a:srgbClr val="FFFF00"/>
              </a:highlight>
              <a:latin typeface="DM Serif Display"/>
              <a:ea typeface="DM Serif Display"/>
              <a:cs typeface="DM Serif Display"/>
              <a:sym typeface="DM Serif Display"/>
            </a:endParaRPr>
          </a:p>
          <a:p>
            <a:pPr marL="0" lvl="0" indent="0" algn="l" rtl="0">
              <a:lnSpc>
                <a:spcPct val="120000"/>
              </a:lnSpc>
              <a:spcBef>
                <a:spcPts val="0"/>
              </a:spcBef>
              <a:spcAft>
                <a:spcPts val="0"/>
              </a:spcAft>
              <a:buClr>
                <a:schemeClr val="dk1"/>
              </a:buClr>
              <a:buSzPts val="1100"/>
              <a:buFont typeface="Arial"/>
              <a:buNone/>
            </a:pPr>
            <a:endParaRPr i="1">
              <a:solidFill>
                <a:srgbClr val="850928"/>
              </a:solidFill>
              <a:highlight>
                <a:srgbClr val="FFFF00"/>
              </a:highlight>
              <a:latin typeface="DM Serif Display"/>
              <a:ea typeface="DM Serif Display"/>
              <a:cs typeface="DM Serif Display"/>
              <a:sym typeface="DM Serif Display"/>
            </a:endParaRPr>
          </a:p>
          <a:p>
            <a:pPr marL="0" lvl="0" indent="0" algn="l" rtl="0">
              <a:lnSpc>
                <a:spcPct val="120000"/>
              </a:lnSpc>
              <a:spcBef>
                <a:spcPts val="0"/>
              </a:spcBef>
              <a:spcAft>
                <a:spcPts val="0"/>
              </a:spcAft>
              <a:buClr>
                <a:schemeClr val="dk1"/>
              </a:buClr>
              <a:buSzPts val="1100"/>
              <a:buFont typeface="Arial"/>
              <a:buNone/>
            </a:pPr>
            <a:r>
              <a:rPr lang="en" i="1">
                <a:solidFill>
                  <a:srgbClr val="850928"/>
                </a:solidFill>
                <a:highlight>
                  <a:srgbClr val="FFFF00"/>
                </a:highlight>
                <a:latin typeface="DM Serif Display"/>
                <a:ea typeface="DM Serif Display"/>
                <a:cs typeface="DM Serif Display"/>
                <a:sym typeface="DM Serif Display"/>
              </a:rPr>
              <a:t>Fit </a:t>
            </a:r>
            <a:r>
              <a:rPr lang="en" i="1">
                <a:solidFill>
                  <a:srgbClr val="850928"/>
                </a:solidFill>
                <a:latin typeface="DM Serif Display"/>
                <a:ea typeface="DM Serif Display"/>
                <a:cs typeface="DM Serif Display"/>
                <a:sym typeface="DM Serif Display"/>
              </a:rPr>
              <a:t>is fundamental</a:t>
            </a:r>
            <a:endParaRPr i="1">
              <a:solidFill>
                <a:srgbClr val="850928"/>
              </a:solidFill>
              <a:latin typeface="DM Serif Display"/>
              <a:ea typeface="DM Serif Display"/>
              <a:cs typeface="DM Serif Display"/>
              <a:sym typeface="DM Serif Display"/>
            </a:endParaRPr>
          </a:p>
          <a:p>
            <a:pPr marL="0" lvl="0" indent="0" algn="l" rtl="0">
              <a:lnSpc>
                <a:spcPct val="130000"/>
              </a:lnSpc>
              <a:spcBef>
                <a:spcPts val="0"/>
              </a:spcBef>
              <a:spcAft>
                <a:spcPts val="0"/>
              </a:spcAft>
              <a:buClr>
                <a:schemeClr val="dk1"/>
              </a:buClr>
              <a:buSzPts val="1100"/>
              <a:buFont typeface="Arial"/>
              <a:buNone/>
            </a:pPr>
            <a:r>
              <a:rPr lang="en" sz="600">
                <a:solidFill>
                  <a:srgbClr val="434343"/>
                </a:solidFill>
                <a:latin typeface="Barlow"/>
                <a:ea typeface="Barlow"/>
                <a:cs typeface="Barlow"/>
                <a:sym typeface="Barlow"/>
              </a:rPr>
              <a:t>Recruit your best-fit students by using market research to inform prospect acquisition and predictive modeling to identify those with greater propensity to take action.</a:t>
            </a:r>
            <a:endParaRPr>
              <a:solidFill>
                <a:schemeClr val="dk1"/>
              </a:solidFill>
              <a:latin typeface="Barlow"/>
              <a:ea typeface="Barlow"/>
              <a:cs typeface="Barlow"/>
              <a:sym typeface="Barlow"/>
            </a:endParaRPr>
          </a:p>
          <a:p>
            <a:pPr marL="0" lvl="0" indent="0" algn="l" rtl="0">
              <a:lnSpc>
                <a:spcPct val="115000"/>
              </a:lnSpc>
              <a:spcBef>
                <a:spcPts val="80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ALT</a:t>
            </a:r>
            <a:r>
              <a:rPr lang="en" sz="1000">
                <a:solidFill>
                  <a:schemeClr val="dk1"/>
                </a:solidFill>
                <a:latin typeface="Barlow"/>
                <a:ea typeface="Barlow"/>
                <a:cs typeface="Barlow"/>
                <a:sym typeface="Barlow"/>
              </a:rPr>
              <a:t>: </a:t>
            </a:r>
            <a:r>
              <a:rPr lang="en" sz="1000">
                <a:solidFill>
                  <a:srgbClr val="434343"/>
                </a:solidFill>
                <a:latin typeface="Barlow"/>
                <a:ea typeface="Barlow"/>
                <a:cs typeface="Barlow"/>
                <a:sym typeface="Barlow"/>
              </a:rPr>
              <a:t>Enrollment management today is so much more than search response and application generation. It’s Marketing and Enrollment Strategy. We support the full enrollment journey, to support your enrollment aspirations, by increasing engagement and conversions, and ultimately yielding your class.</a:t>
            </a:r>
            <a:endParaRPr sz="1000" i="1">
              <a:solidFill>
                <a:srgbClr val="850928"/>
              </a:solidFill>
              <a:latin typeface="DM Serif Display"/>
              <a:ea typeface="DM Serif Display"/>
              <a:cs typeface="DM Serif Display"/>
              <a:sym typeface="DM Serif Display"/>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ALT:</a:t>
            </a:r>
            <a:r>
              <a:rPr lang="en" sz="1000">
                <a:solidFill>
                  <a:srgbClr val="434343"/>
                </a:solidFill>
                <a:latin typeface="Barlow"/>
                <a:ea typeface="Barlow"/>
                <a:cs typeface="Barlow"/>
                <a:sym typeface="Barlow"/>
              </a:rPr>
              <a:t>This full life cycle approach to Student Search will increase conversions at every stage of the student journey, and ultimately yield your class.</a:t>
            </a:r>
            <a:endParaRPr sz="10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Alt Language: We have fewer prospective students with higher expectations in a hypercompetitive landscape in which rock-climbing walls are table stakes. </a:t>
            </a: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It’s </a:t>
            </a:r>
            <a:r>
              <a:rPr lang="en" b="1">
                <a:solidFill>
                  <a:schemeClr val="dk1"/>
                </a:solidFill>
                <a:latin typeface="Barlow"/>
                <a:ea typeface="Barlow"/>
                <a:cs typeface="Barlow"/>
                <a:sym typeface="Barlow"/>
              </a:rPr>
              <a:t>time to differentiate </a:t>
            </a:r>
            <a:r>
              <a:rPr lang="en">
                <a:solidFill>
                  <a:schemeClr val="dk1"/>
                </a:solidFill>
                <a:latin typeface="Barlow"/>
                <a:ea typeface="Barlow"/>
                <a:cs typeface="Barlow"/>
                <a:sym typeface="Barlow"/>
              </a:rPr>
              <a:t>or dwindle. To go beyond baseline demographics and toward data that provides real insights into what motivates your </a:t>
            </a:r>
            <a:r>
              <a:rPr lang="en" b="1">
                <a:solidFill>
                  <a:schemeClr val="dk1"/>
                </a:solidFill>
                <a:latin typeface="Barlow"/>
                <a:ea typeface="Barlow"/>
                <a:cs typeface="Barlow"/>
                <a:sym typeface="Barlow"/>
              </a:rPr>
              <a:t>best-fit students</a:t>
            </a:r>
            <a:r>
              <a:rPr lang="en">
                <a:solidFill>
                  <a:schemeClr val="dk1"/>
                </a:solidFill>
                <a:latin typeface="Barlow"/>
                <a:ea typeface="Barlow"/>
                <a:cs typeface="Barlow"/>
                <a:sym typeface="Barlow"/>
              </a:rPr>
              <a:t>. You need </a:t>
            </a:r>
            <a:r>
              <a:rPr lang="en" b="1">
                <a:solidFill>
                  <a:schemeClr val="dk1"/>
                </a:solidFill>
                <a:latin typeface="Barlow"/>
                <a:ea typeface="Barlow"/>
                <a:cs typeface="Barlow"/>
                <a:sym typeface="Barlow"/>
              </a:rPr>
              <a:t>diversified sources</a:t>
            </a:r>
            <a:r>
              <a:rPr lang="en">
                <a:solidFill>
                  <a:schemeClr val="dk1"/>
                </a:solidFill>
                <a:latin typeface="Barlow"/>
                <a:ea typeface="Barlow"/>
                <a:cs typeface="Barlow"/>
                <a:sym typeface="Barlow"/>
              </a:rPr>
              <a:t>, a </a:t>
            </a:r>
            <a:r>
              <a:rPr lang="en" b="1">
                <a:solidFill>
                  <a:schemeClr val="dk1"/>
                </a:solidFill>
                <a:latin typeface="Barlow"/>
                <a:ea typeface="Barlow"/>
                <a:cs typeface="Barlow"/>
                <a:sym typeface="Barlow"/>
              </a:rPr>
              <a:t>digital-first approach</a:t>
            </a:r>
            <a:r>
              <a:rPr lang="en">
                <a:solidFill>
                  <a:schemeClr val="dk1"/>
                </a:solidFill>
                <a:latin typeface="Barlow"/>
                <a:ea typeface="Barlow"/>
                <a:cs typeface="Barlow"/>
                <a:sym typeface="Barlow"/>
              </a:rPr>
              <a:t> and a </a:t>
            </a:r>
            <a:r>
              <a:rPr lang="en" b="1">
                <a:solidFill>
                  <a:schemeClr val="dk1"/>
                </a:solidFill>
                <a:latin typeface="Barlow"/>
                <a:ea typeface="Barlow"/>
                <a:cs typeface="Barlow"/>
                <a:sym typeface="Barlow"/>
              </a:rPr>
              <a:t>sustainable strategy</a:t>
            </a: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We’ve got you covered. Let’s do this.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c42488b8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c42488b8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d0573e4c7d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d0573e4c7d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Barlow"/>
                <a:ea typeface="Barlow"/>
                <a:cs typeface="Barlow"/>
                <a:sym typeface="Barlow"/>
              </a:rPr>
              <a:t>Trent</a:t>
            </a:r>
            <a:br>
              <a:rPr lang="en" sz="1000">
                <a:latin typeface="Barlow"/>
                <a:ea typeface="Barlow"/>
                <a:cs typeface="Barlow"/>
                <a:sym typeface="Barlow"/>
              </a:rPr>
            </a:br>
            <a:r>
              <a:rPr lang="en" sz="1000">
                <a:latin typeface="Barlow"/>
                <a:ea typeface="Barlow"/>
                <a:cs typeface="Barlow"/>
                <a:sym typeface="Barlow"/>
              </a:rPr>
              <a:t>Everyone search proposal will offer you these things–and ours does too. We want to show you what make Search with Carnegie </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Add details here for talk track.</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#1</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Our traditional sources for student records and data are decreasing. So we need to diversify our inquiry sources, and meet students where they are spending time.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Privacy Laws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Common Datasets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Direct Admit</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SCOTUS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FAFSA Changes</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Rich Data Requirement</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#2</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Gen Z and Gen Alpha—T</a:t>
            </a:r>
            <a:r>
              <a:rPr lang="en" sz="1000">
                <a:solidFill>
                  <a:srgbClr val="434343"/>
                </a:solidFill>
                <a:latin typeface="Barlow"/>
                <a:ea typeface="Barlow"/>
                <a:cs typeface="Barlow"/>
                <a:sym typeface="Barlow"/>
              </a:rPr>
              <a:t>hese students were born knowing how to swipe. They have always had a 24 hour news cycle. They are the most diverse population we have ever recruited. Their Bullsh*t detectors are sharp—Trust will not be given without transparency and authenticity. They purchase along their value lines and are actively re-defining the status-quo.   </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Values-based Purchasing</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Mission &amp; Culture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Authenticity Radar</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Politics &amp; Society</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Genuineness in Brand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Curated Experiences</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#3</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With declining numbers of high school grads, institutions across the country moved to explore recruitment outside their traditional footprints, in additional programs and new audiences. This increased competition and for the student meant that they were/are inundated with college messaging…making most of it white noise.  For us it became more difficult to gain the attention of our most important audience.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Increased Competition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Demographic Compression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Modality Exploration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Program Consolidation / Expansion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New Market Exploration</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Audience Expansion</a:t>
            </a:r>
            <a:endParaRPr sz="1000">
              <a:latin typeface="Barlow"/>
              <a:ea typeface="Barlow"/>
              <a:cs typeface="Barlow"/>
              <a:sym typeface="Barlow"/>
            </a:endParaRPr>
          </a:p>
          <a:p>
            <a:pPr marL="0" lvl="0" indent="0" algn="l" rtl="0">
              <a:spcBef>
                <a:spcPts val="0"/>
              </a:spcBef>
              <a:spcAft>
                <a:spcPts val="0"/>
              </a:spcAft>
              <a:buNone/>
            </a:pPr>
            <a:br>
              <a:rPr lang="en" sz="1000">
                <a:latin typeface="Barlow"/>
                <a:ea typeface="Barlow"/>
                <a:cs typeface="Barlow"/>
                <a:sym typeface="Barlow"/>
              </a:rPr>
            </a:br>
            <a:r>
              <a:rPr lang="en" sz="1000">
                <a:latin typeface="Barlow"/>
                <a:ea typeface="Barlow"/>
                <a:cs typeface="Barlow"/>
                <a:sym typeface="Barlow"/>
              </a:rPr>
              <a:t>#4</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This is the trend that underscores all the rest. The students are in control now. Their relationship with us is not linear, their channels are maybe not our channels.. To respond we must be: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Multi-channel</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Yield-focused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Multi-cycle, Non-Linear</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Year Round </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Segmented and Personalized</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Marketing and Enrollment </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#5</a:t>
            </a:r>
            <a:endParaRPr sz="1000">
              <a:latin typeface="Barlow"/>
              <a:ea typeface="Barlow"/>
              <a:cs typeface="Barlow"/>
              <a:sym typeface="Barlow"/>
            </a:endParaRPr>
          </a:p>
          <a:p>
            <a:pPr marL="0" lvl="0" indent="0" algn="l" rtl="0">
              <a:spcBef>
                <a:spcPts val="0"/>
              </a:spcBef>
              <a:spcAft>
                <a:spcPts val="0"/>
              </a:spcAft>
              <a:buNone/>
            </a:pPr>
            <a:r>
              <a:rPr lang="en" sz="1050">
                <a:solidFill>
                  <a:srgbClr val="444746"/>
                </a:solidFill>
                <a:latin typeface="Roboto"/>
                <a:ea typeface="Roboto"/>
                <a:cs typeface="Roboto"/>
                <a:sym typeface="Roboto"/>
              </a:rPr>
              <a:t>Experience economy refers to the evaluation (and comparison) of the various interactions we have with brands. Not just attention and engagement, but did I enjoy it? Was it memorable? Did it cause me to think? Experiences go beyond the tour of visit and extend into the web, customer service, timeliness, etc.</a:t>
            </a:r>
            <a:endParaRPr sz="1000">
              <a:latin typeface="Barlow"/>
              <a:ea typeface="Barlow"/>
              <a:cs typeface="Barlow"/>
              <a:sym typeface="Barlow"/>
            </a:endParaRPr>
          </a:p>
          <a:p>
            <a:pPr marL="0" lvl="0" indent="0" algn="l" rtl="0">
              <a:spcBef>
                <a:spcPts val="0"/>
              </a:spcBef>
              <a:spcAft>
                <a:spcPts val="0"/>
              </a:spcAft>
              <a:buNone/>
            </a:pP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Archive:</a:t>
            </a:r>
            <a:endParaRPr sz="1000">
              <a:latin typeface="Barlow"/>
              <a:ea typeface="Barlow"/>
              <a:cs typeface="Barlow"/>
              <a:sym typeface="Barlow"/>
            </a:endParaRPr>
          </a:p>
          <a:p>
            <a:pPr marL="0" lvl="0" indent="0" algn="l" rtl="0">
              <a:spcBef>
                <a:spcPts val="0"/>
              </a:spcBef>
              <a:spcAft>
                <a:spcPts val="0"/>
              </a:spcAft>
              <a:buNone/>
            </a:pPr>
            <a:r>
              <a:rPr lang="en" sz="1000">
                <a:latin typeface="Barlow"/>
                <a:ea typeface="Barlow"/>
                <a:cs typeface="Barlow"/>
                <a:sym typeface="Barlow"/>
              </a:rPr>
              <a:t>Ben’s comment: </a:t>
            </a:r>
            <a:r>
              <a:rPr lang="en" sz="1050">
                <a:solidFill>
                  <a:srgbClr val="444746"/>
                </a:solidFill>
                <a:latin typeface="Roboto"/>
                <a:ea typeface="Roboto"/>
                <a:cs typeface="Roboto"/>
                <a:sym typeface="Roboto"/>
              </a:rPr>
              <a:t>I am adding this for your consideration. Perhaps it falls into expectation of authenticity, but it is pretty important IMHO</a:t>
            </a:r>
            <a:endParaRPr sz="1000">
              <a:latin typeface="Barlow"/>
              <a:ea typeface="Barlow"/>
              <a:cs typeface="Barlow"/>
              <a:sym typeface="Barlow"/>
            </a:endParaRPr>
          </a:p>
          <a:p>
            <a:pPr marL="0" lvl="0" indent="0" algn="l" rtl="0">
              <a:lnSpc>
                <a:spcPct val="80000"/>
              </a:lnSpc>
              <a:spcBef>
                <a:spcPts val="0"/>
              </a:spcBef>
              <a:spcAft>
                <a:spcPts val="0"/>
              </a:spcAft>
              <a:buClr>
                <a:schemeClr val="dk1"/>
              </a:buClr>
              <a:buSzPts val="935"/>
              <a:buFont typeface="Arial"/>
              <a:buNone/>
            </a:pPr>
            <a:r>
              <a:rPr lang="en" sz="1800">
                <a:solidFill>
                  <a:schemeClr val="dk1"/>
                </a:solidFill>
                <a:latin typeface="Barlow Condensed"/>
                <a:ea typeface="Barlow Condensed"/>
                <a:cs typeface="Barlow Condensed"/>
                <a:sym typeface="Barlow Condensed"/>
              </a:rPr>
              <a:t>TREND #5</a:t>
            </a:r>
            <a:endParaRPr sz="1800">
              <a:solidFill>
                <a:schemeClr val="dk1"/>
              </a:solidFill>
              <a:latin typeface="Barlow Condensed"/>
              <a:ea typeface="Barlow Condensed"/>
              <a:cs typeface="Barlow Condensed"/>
              <a:sym typeface="Barlow Condensed"/>
            </a:endParaRPr>
          </a:p>
          <a:p>
            <a:pPr marL="0" lvl="0" indent="0" algn="l" rtl="0">
              <a:lnSpc>
                <a:spcPct val="80000"/>
              </a:lnSpc>
              <a:spcBef>
                <a:spcPts val="0"/>
              </a:spcBef>
              <a:spcAft>
                <a:spcPts val="0"/>
              </a:spcAft>
              <a:buNone/>
            </a:pPr>
            <a:r>
              <a:rPr lang="en" sz="1800">
                <a:solidFill>
                  <a:schemeClr val="dk1"/>
                </a:solidFill>
                <a:latin typeface="DM Serif Display"/>
                <a:ea typeface="DM Serif Display"/>
                <a:cs typeface="DM Serif Display"/>
                <a:sym typeface="DM Serif Display"/>
              </a:rPr>
              <a:t>Attention and Experience Economies </a:t>
            </a:r>
            <a:endParaRPr sz="1800">
              <a:solidFill>
                <a:schemeClr val="dk1"/>
              </a:solidFill>
              <a:latin typeface="DM Serif Display"/>
              <a:ea typeface="DM Serif Display"/>
              <a:cs typeface="DM Serif Display"/>
              <a:sym typeface="DM Serif Display"/>
            </a:endParaRPr>
          </a:p>
          <a:p>
            <a:pPr marL="0" lvl="0" indent="0" algn="l" rtl="0">
              <a:lnSpc>
                <a:spcPct val="80000"/>
              </a:lnSpc>
              <a:spcBef>
                <a:spcPts val="0"/>
              </a:spcBef>
              <a:spcAft>
                <a:spcPts val="0"/>
              </a:spcAft>
              <a:buNone/>
            </a:pPr>
            <a:endParaRPr sz="1800">
              <a:solidFill>
                <a:schemeClr val="dk1"/>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chemeClr val="dk1"/>
              </a:buClr>
              <a:buSzPts val="935"/>
              <a:buFont typeface="Arial"/>
              <a:buNone/>
            </a:pPr>
            <a:r>
              <a:rPr lang="en" sz="1200">
                <a:solidFill>
                  <a:schemeClr val="dk1"/>
                </a:solidFill>
                <a:latin typeface="Barlow"/>
                <a:ea typeface="Barlow"/>
                <a:cs typeface="Barlow"/>
                <a:sym typeface="Barlow"/>
              </a:rPr>
              <a:t>CK reply: </a:t>
            </a:r>
            <a:r>
              <a:rPr lang="en" sz="1200">
                <a:solidFill>
                  <a:srgbClr val="444746"/>
                </a:solidFill>
                <a:highlight>
                  <a:srgbClr val="FFFFFF"/>
                </a:highlight>
                <a:latin typeface="Barlow"/>
                <a:ea typeface="Barlow"/>
                <a:cs typeface="Barlow"/>
                <a:sym typeface="Barlow"/>
              </a:rPr>
              <a:t>I think attention economies wraps in to market share and authenticity...what do you mean by experience economies?</a:t>
            </a:r>
            <a:endParaRPr sz="1200">
              <a:solidFill>
                <a:schemeClr val="dk1"/>
              </a:solidFill>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c42488b852_0_1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c42488b852_0_1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6d8dc51236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6d8dc51236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Trent</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6c241d3d3e_0_10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1" name="Google Shape;1131;g26c241d3d3e_0_10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Kelsey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6c241d3d3e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26c241d3d3e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Kelsey</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6c241d3d3e_0_2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0" name="Google Shape;1180;g26c241d3d3e_0_22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000">
                <a:solidFill>
                  <a:schemeClr val="dk1"/>
                </a:solidFill>
                <a:latin typeface="Barlow"/>
                <a:ea typeface="Barlow"/>
                <a:cs typeface="Barlow"/>
                <a:sym typeface="Barlow"/>
              </a:rPr>
              <a:t>Kelsey</a:t>
            </a:r>
            <a:br>
              <a:rPr lang="en" sz="1000">
                <a:solidFill>
                  <a:schemeClr val="dk1"/>
                </a:solidFill>
                <a:latin typeface="Barlow"/>
                <a:ea typeface="Barlow"/>
                <a:cs typeface="Barlow"/>
                <a:sym typeface="Barlow"/>
              </a:rPr>
            </a:br>
            <a:br>
              <a:rPr lang="en" sz="1000">
                <a:solidFill>
                  <a:schemeClr val="dk1"/>
                </a:solidFill>
                <a:latin typeface="Barlow"/>
                <a:ea typeface="Barlow"/>
                <a:cs typeface="Barlow"/>
                <a:sym typeface="Barlow"/>
              </a:rPr>
            </a:br>
            <a:r>
              <a:rPr lang="en" sz="1000">
                <a:solidFill>
                  <a:schemeClr val="dk1"/>
                </a:solidFill>
                <a:latin typeface="Barlow"/>
                <a:ea typeface="Barlow"/>
                <a:cs typeface="Barlow"/>
                <a:sym typeface="Barlow"/>
              </a:rPr>
              <a:t>IP Targeting Impact</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Across all audience segments, the new Darted campaigns outperformed their original non-Darted campaigns</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 segmentation had the biggest effect on the Junior and Admit audiences</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Aggregated with all audiences together, IP Targeting typically sees a 31% lift in engagement with Dart segmentation</a:t>
            </a:r>
            <a:endParaRPr sz="1000">
              <a:solidFill>
                <a:schemeClr val="dk1"/>
              </a:solidFill>
              <a:latin typeface="Barlow"/>
              <a:ea typeface="Barlow"/>
              <a:cs typeface="Barlow"/>
              <a:sym typeface="Barlow"/>
            </a:endParaRPr>
          </a:p>
          <a:p>
            <a:pPr marL="0" lvl="0" indent="0" algn="l" rtl="0">
              <a:lnSpc>
                <a:spcPct val="115000"/>
              </a:lnSpc>
              <a:spcBef>
                <a:spcPts val="0"/>
              </a:spcBef>
              <a:spcAft>
                <a:spcPts val="0"/>
              </a:spcAft>
              <a:buNone/>
            </a:pPr>
            <a:endParaRPr sz="1000">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Snapchat</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 segmentation had most effect on the Junior audience</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Aggregated with all audiences together, Snapchat achieves about a 20% lift in engagement with Dart segmentation</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If Dart strategy is deployed beyond just lists for Snapchat (used in behavioral audience targeting as well) there's an even greater lift of 43%</a:t>
            </a:r>
            <a:endParaRPr sz="1000">
              <a:solidFill>
                <a:schemeClr val="dk1"/>
              </a:solidFill>
              <a:latin typeface="Barlow"/>
              <a:ea typeface="Barlow"/>
              <a:cs typeface="Barlow"/>
              <a:sym typeface="Barlow"/>
            </a:endParaRPr>
          </a:p>
          <a:p>
            <a:pPr marL="0" lvl="0" indent="0" algn="l" rtl="0">
              <a:lnSpc>
                <a:spcPct val="100000"/>
              </a:lnSpc>
              <a:spcBef>
                <a:spcPts val="0"/>
              </a:spcBef>
              <a:spcAft>
                <a:spcPts val="0"/>
              </a:spcAft>
              <a:buSzPts val="1400"/>
              <a:buNone/>
            </a:pPr>
            <a:endParaRPr sz="1000">
              <a:solidFill>
                <a:schemeClr val="dk1"/>
              </a:solidFill>
              <a:latin typeface="Barlow"/>
              <a:ea typeface="Barlow"/>
              <a:cs typeface="Barlow"/>
              <a:sym typeface="Barlow"/>
            </a:endParaRPr>
          </a:p>
          <a:p>
            <a:pPr marL="0" lvl="0" indent="0" algn="l" rtl="0">
              <a:lnSpc>
                <a:spcPct val="100000"/>
              </a:lnSpc>
              <a:spcBef>
                <a:spcPts val="0"/>
              </a:spcBef>
              <a:spcAft>
                <a:spcPts val="0"/>
              </a:spcAft>
              <a:buSzPts val="1400"/>
              <a:buNone/>
            </a:pPr>
            <a:r>
              <a:rPr lang="en" sz="1000">
                <a:solidFill>
                  <a:schemeClr val="dk1"/>
                </a:solidFill>
                <a:latin typeface="Barlow"/>
                <a:ea typeface="Barlow"/>
                <a:cs typeface="Barlow"/>
                <a:sym typeface="Barlow"/>
              </a:rPr>
              <a:t>Email Client A (Private, R1 University, 2,400 students, West):</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Medium"/>
              <a:buChar char="●"/>
            </a:pPr>
            <a:r>
              <a:rPr lang="en" sz="1000">
                <a:solidFill>
                  <a:schemeClr val="dk1"/>
                </a:solidFill>
                <a:latin typeface="Barlow"/>
                <a:ea typeface="Barlow"/>
                <a:cs typeface="Barlow"/>
                <a:sym typeface="Barlow"/>
              </a:rPr>
              <a:t>Increased YOY Deposits, +18% Net Deposits (22-23 cycle)</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Darted Comms Increased Conversion, 17% Better Yield (45% vs 28% non-Darted)</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Increased Inquiry Conversion on Darted Names, 13% Higher Conversion (app gen)</a:t>
            </a:r>
            <a:endParaRPr sz="1000">
              <a:solidFill>
                <a:schemeClr val="dk1"/>
              </a:solidFill>
              <a:latin typeface="Barlow"/>
              <a:ea typeface="Barlow"/>
              <a:cs typeface="Barlow"/>
              <a:sym typeface="Barlow"/>
            </a:endParaRPr>
          </a:p>
          <a:p>
            <a:pPr marL="38100" lvl="0" indent="0" algn="l" rtl="0">
              <a:lnSpc>
                <a:spcPct val="90000"/>
              </a:lnSpc>
              <a:spcBef>
                <a:spcPts val="0"/>
              </a:spcBef>
              <a:spcAft>
                <a:spcPts val="0"/>
              </a:spcAft>
              <a:buSzPts val="1100"/>
              <a:buNone/>
            </a:pPr>
            <a:endParaRPr sz="1000">
              <a:solidFill>
                <a:schemeClr val="dk1"/>
              </a:solidFill>
              <a:latin typeface="Barlow"/>
              <a:ea typeface="Barlow"/>
              <a:cs typeface="Barlow"/>
              <a:sym typeface="Barlow"/>
            </a:endParaRPr>
          </a:p>
          <a:p>
            <a:pPr marL="0" lvl="0" indent="0" algn="l" rtl="0">
              <a:lnSpc>
                <a:spcPct val="90000"/>
              </a:lnSpc>
              <a:spcBef>
                <a:spcPts val="0"/>
              </a:spcBef>
              <a:spcAft>
                <a:spcPts val="0"/>
              </a:spcAft>
              <a:buNone/>
            </a:pPr>
            <a:r>
              <a:rPr lang="en" sz="1000">
                <a:solidFill>
                  <a:schemeClr val="dk1"/>
                </a:solidFill>
                <a:latin typeface="Barlow"/>
                <a:ea typeface="Barlow"/>
                <a:cs typeface="Barlow"/>
                <a:sym typeface="Barlow"/>
              </a:rPr>
              <a:t>Email Client B (Public R2 University, 17,000 Students, Midwest):</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Increased Search Yield Conversion, 30% App-to-Enroll (vs 16% total)</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DM Serif Display"/>
              <a:buChar char="●"/>
            </a:pPr>
            <a:r>
              <a:rPr lang="en" sz="1000">
                <a:solidFill>
                  <a:schemeClr val="dk1"/>
                </a:solidFill>
                <a:latin typeface="Barlow"/>
                <a:ea typeface="Barlow"/>
                <a:cs typeface="Barlow"/>
                <a:sym typeface="Barlow"/>
              </a:rPr>
              <a:t>Darted Comms Increased Conversion, 29% Better Yield (at all stages)</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DM Serif Display"/>
              <a:buChar char="●"/>
            </a:pPr>
            <a:r>
              <a:rPr lang="en" sz="1000">
                <a:solidFill>
                  <a:schemeClr val="dk1"/>
                </a:solidFill>
                <a:latin typeface="Barlow"/>
                <a:ea typeface="Barlow"/>
                <a:cs typeface="Barlow"/>
                <a:sym typeface="Barlow"/>
              </a:rPr>
              <a:t>Increased YOY Deposits, +6% Deposits (May 1)</a:t>
            </a:r>
            <a:endParaRPr sz="1000">
              <a:solidFill>
                <a:schemeClr val="dk1"/>
              </a:solidFill>
              <a:latin typeface="Barlow"/>
              <a:ea typeface="Barlow"/>
              <a:cs typeface="Barlow"/>
              <a:sym typeface="Barlow"/>
            </a:endParaRPr>
          </a:p>
          <a:p>
            <a:pPr marL="0" lvl="0" indent="0" algn="l" rtl="0">
              <a:lnSpc>
                <a:spcPct val="115000"/>
              </a:lnSpc>
              <a:spcBef>
                <a:spcPts val="0"/>
              </a:spcBef>
              <a:spcAft>
                <a:spcPts val="0"/>
              </a:spcAft>
              <a:buClr>
                <a:schemeClr val="lt1"/>
              </a:buClr>
              <a:buSzPts val="12800"/>
              <a:buFont typeface="DM Serif Display"/>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6c241d3d3e_0_1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6c241d3d3e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Trent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ca897afffe_0_1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2" name="Google Shape;1232;g2ca897afffe_0_1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Trent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d0573e4c7d_0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d0573e4c7d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endParaRPr sz="1200">
              <a:solidFill>
                <a:schemeClr val="dk1"/>
              </a:solidFill>
              <a:latin typeface="Barlow"/>
              <a:ea typeface="Barlow"/>
              <a:cs typeface="Barlow"/>
              <a:sym typeface="Barlow"/>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6c241d3d3e_0_1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6c241d3d3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Jim</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6c241d3d3e_0_15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2" name="Google Shape;1272;g26c241d3d3e_0_15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Jim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c42488b852_0_25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1" name="Google Shape;1291;g2c42488b852_0_25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d0573e4c7d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d0573e4c7d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endParaRPr sz="1200">
              <a:solidFill>
                <a:schemeClr val="dk1"/>
              </a:solidFill>
              <a:latin typeface="Barlow"/>
              <a:ea typeface="Barlow"/>
              <a:cs typeface="Barlow"/>
              <a:sym typeface="Barlo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ca897afff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ca897aff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Kelsey</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ca897afffe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2ca897afff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Kelsey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c42488b852_0_2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2c42488b852_0_2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2ca897afffe_0_1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2ca897afffe_0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Trent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ca897afffe_0_1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2ca897afff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2ca897afffe_0_1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2ca897afffe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6d8dc5123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6d8dc512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2c42488b852_0_2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2c42488b852_0_2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cf71c8846b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9" name="Google Shape;1479;g2cf71c8846b_0_1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TRENT–Land the plane and open for questions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2d0c17984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2d0c17984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cfb68746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cfb6874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d11fe27cfa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2d11fe27cf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endParaRPr sz="1200">
              <a:solidFill>
                <a:schemeClr val="dk1"/>
              </a:solidFill>
              <a:latin typeface="Barlow"/>
              <a:ea typeface="Barlow"/>
              <a:cs typeface="Barlow"/>
              <a:sym typeface="Barlow"/>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d11fe27cfa_1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2d11fe27cfa_1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l" rtl="0">
              <a:lnSpc>
                <a:spcPct val="115000"/>
              </a:lnSpc>
              <a:spcBef>
                <a:spcPts val="0"/>
              </a:spcBef>
              <a:spcAft>
                <a:spcPts val="0"/>
              </a:spcAft>
              <a:buNone/>
            </a:pPr>
            <a:r>
              <a:rPr lang="en" sz="900">
                <a:solidFill>
                  <a:schemeClr val="dk1"/>
                </a:solidFill>
                <a:latin typeface="Barlow"/>
                <a:ea typeface="Barlow"/>
                <a:cs typeface="Barlow"/>
                <a:sym typeface="Barlow"/>
              </a:rPr>
              <a:t>\</a:t>
            </a:r>
            <a:endParaRPr sz="900">
              <a:solidFill>
                <a:schemeClr val="dk1"/>
              </a:solidFill>
              <a:latin typeface="Barlow"/>
              <a:ea typeface="Barlow"/>
              <a:cs typeface="Barlow"/>
              <a:sym typeface="Barlow"/>
            </a:endParaRPr>
          </a:p>
          <a:p>
            <a:pPr marL="0" marR="88900" lvl="0" indent="0" algn="l" rtl="0">
              <a:lnSpc>
                <a:spcPct val="115000"/>
              </a:lnSpc>
              <a:spcBef>
                <a:spcPts val="0"/>
              </a:spcBef>
              <a:spcAft>
                <a:spcPts val="0"/>
              </a:spcAft>
              <a:buClr>
                <a:schemeClr val="dk1"/>
              </a:buClr>
              <a:buSzPts val="1100"/>
              <a:buFont typeface="Arial"/>
              <a:buNone/>
            </a:pPr>
            <a:endParaRPr sz="1000">
              <a:solidFill>
                <a:schemeClr val="dk1"/>
              </a:solidFill>
              <a:latin typeface="Barlow"/>
              <a:ea typeface="Barlow"/>
              <a:cs typeface="Barlow"/>
              <a:sym typeface="Barlow"/>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d11fe27cfa_1_1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d11fe27cfa_1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IP Targeting Impact</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Across all audience segments, the new Darted campaigns outperformed their original non-Darted campaigns</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 segmentation had the biggest effect on the Junior and Admit audiences</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Aggregated with all audiences together, IP Targeting typically sees a 31% lift in engagement with Dart segmentation</a:t>
            </a:r>
            <a:endParaRPr sz="1000">
              <a:solidFill>
                <a:schemeClr val="dk1"/>
              </a:solidFill>
              <a:latin typeface="Barlow"/>
              <a:ea typeface="Barlow"/>
              <a:cs typeface="Barlow"/>
              <a:sym typeface="Barlow"/>
            </a:endParaRPr>
          </a:p>
          <a:p>
            <a:pPr marL="0" lvl="0" indent="0" algn="l" rtl="0">
              <a:lnSpc>
                <a:spcPct val="115000"/>
              </a:lnSpc>
              <a:spcBef>
                <a:spcPts val="0"/>
              </a:spcBef>
              <a:spcAft>
                <a:spcPts val="0"/>
              </a:spcAft>
              <a:buNone/>
            </a:pPr>
            <a:endParaRPr sz="1000">
              <a:solidFill>
                <a:schemeClr val="dk1"/>
              </a:solidFill>
              <a:latin typeface="Barlow"/>
              <a:ea typeface="Barlow"/>
              <a:cs typeface="Barlow"/>
              <a:sym typeface="Barlow"/>
            </a:endParaRPr>
          </a:p>
          <a:p>
            <a:pPr marL="0" lvl="0" indent="0" algn="l" rtl="0">
              <a:lnSpc>
                <a:spcPct val="115000"/>
              </a:lnSpc>
              <a:spcBef>
                <a:spcPts val="0"/>
              </a:spcBef>
              <a:spcAft>
                <a:spcPts val="0"/>
              </a:spcAft>
              <a:buNone/>
            </a:pPr>
            <a:r>
              <a:rPr lang="en" sz="1000">
                <a:solidFill>
                  <a:schemeClr val="dk1"/>
                </a:solidFill>
                <a:latin typeface="Barlow"/>
                <a:ea typeface="Barlow"/>
                <a:cs typeface="Barlow"/>
                <a:sym typeface="Barlow"/>
              </a:rPr>
              <a:t>Snapchat</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 segmentation had most effect on the Junior audience</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Aggregated with all audiences together, Snapchat achieves about a 20% lift in engagement with Dart segmentation</a:t>
            </a:r>
            <a:endParaRPr sz="1000">
              <a:solidFill>
                <a:schemeClr val="dk1"/>
              </a:solidFill>
              <a:latin typeface="Barlow"/>
              <a:ea typeface="Barlow"/>
              <a:cs typeface="Barlow"/>
              <a:sym typeface="Barlow"/>
            </a:endParaRPr>
          </a:p>
          <a:p>
            <a:pPr marL="457200" lvl="0" indent="-292100" algn="l" rtl="0">
              <a:lnSpc>
                <a:spcPct val="115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If Dart strategy is deployed beyond just lists for Snapchat (used in behavioral audience targeting as well) there's an even greater lift of 43%</a:t>
            </a:r>
            <a:endParaRPr sz="1000">
              <a:solidFill>
                <a:schemeClr val="dk1"/>
              </a:solidFill>
              <a:latin typeface="Barlow"/>
              <a:ea typeface="Barlow"/>
              <a:cs typeface="Barlow"/>
              <a:sym typeface="Barlo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2d11fe27cfa_1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2d11fe27cfa_1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a:ea typeface="Barlow"/>
                <a:cs typeface="Barlow"/>
                <a:sym typeface="Barlow"/>
              </a:rPr>
              <a:t>Email Client A (Private, R1 University, 2,400 students, West):</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Medium"/>
              <a:buChar char="●"/>
            </a:pPr>
            <a:r>
              <a:rPr lang="en" sz="1000">
                <a:solidFill>
                  <a:schemeClr val="dk1"/>
                </a:solidFill>
                <a:latin typeface="Barlow"/>
                <a:ea typeface="Barlow"/>
                <a:cs typeface="Barlow"/>
                <a:sym typeface="Barlow"/>
              </a:rPr>
              <a:t>Increased YOY Deposits, +18% Net Deposits (22-23 cycle)</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Darted Comms Increased Conversion, 17% Better Yield (45% vs 28% non-Darted)</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Increased Inquiry Conversion on Darted Names, 13% Higher Conversion (app 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2d11fe27cfa_1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2d11fe27cfa_1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Email Client B (Public R2 University, 17,000 Students, Midwest):</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Increased Search Yield Conversion, 30% App-to-Enroll (vs 16% total)</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DM Serif Display"/>
              <a:buChar char="●"/>
            </a:pPr>
            <a:r>
              <a:rPr lang="en" sz="1000">
                <a:solidFill>
                  <a:schemeClr val="dk1"/>
                </a:solidFill>
                <a:latin typeface="Barlow"/>
                <a:ea typeface="Barlow"/>
                <a:cs typeface="Barlow"/>
                <a:sym typeface="Barlow"/>
              </a:rPr>
              <a:t>Darted Comms Increased Conversion, 29% Better Yield (at all stages)</a:t>
            </a:r>
            <a:endParaRPr sz="1000">
              <a:solidFill>
                <a:schemeClr val="dk1"/>
              </a:solidFill>
              <a:latin typeface="Barlow"/>
              <a:ea typeface="Barlow"/>
              <a:cs typeface="Barlow"/>
              <a:sym typeface="Barlow"/>
            </a:endParaRPr>
          </a:p>
          <a:p>
            <a:pPr marL="457200" lvl="0" indent="-292100" algn="l" rtl="0">
              <a:lnSpc>
                <a:spcPct val="90000"/>
              </a:lnSpc>
              <a:spcBef>
                <a:spcPts val="0"/>
              </a:spcBef>
              <a:spcAft>
                <a:spcPts val="0"/>
              </a:spcAft>
              <a:buClr>
                <a:schemeClr val="dk1"/>
              </a:buClr>
              <a:buSzPts val="1000"/>
              <a:buFont typeface="DM Serif Display"/>
              <a:buChar char="●"/>
            </a:pPr>
            <a:r>
              <a:rPr lang="en" sz="1000">
                <a:solidFill>
                  <a:schemeClr val="dk1"/>
                </a:solidFill>
                <a:latin typeface="Barlow"/>
                <a:ea typeface="Barlow"/>
                <a:cs typeface="Barlow"/>
                <a:sym typeface="Barlow"/>
              </a:rPr>
              <a:t>Increased YOY Deposits, +6% Deposits (May 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2d0573e4c7d_0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2d0573e4c7d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935"/>
              <a:buFont typeface="Arial"/>
              <a:buNone/>
            </a:pPr>
            <a:endParaRPr sz="1200">
              <a:solidFill>
                <a:schemeClr val="dk1"/>
              </a:solidFill>
              <a:latin typeface="Barlow"/>
              <a:ea typeface="Barlow"/>
              <a:cs typeface="Barlow"/>
              <a:sym typeface="Barl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ee3480abd6_0_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ee3480abd6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d0573e4c7d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d0573e4c7d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Kelsey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lack of interest in online or hybrid programming tells us that these students are yearning to connect with others.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Environmental changes/pressures, particularly in the NE (MA expects a 5-10% decrease in college age going student population over the next decade)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there’s an increase of pressure for more personalized messaging and experiences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ca897afffe_0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ca897afffe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Kelsey</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d0573e4c7d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0" name="Google Shape;920;g2d0573e4c7d_0_2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t>Kelsey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d0573e4c7d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d0573e4c7d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Kelsey</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age Title">
  <p:cSld name="Blank 2">
    <p:bg>
      <p:bgPr>
        <a:solidFill>
          <a:srgbClr val="FEFDFF"/>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12" name="Google Shape;12;p2"/>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a:spcBef>
                <a:spcPts val="0"/>
              </a:spcBef>
              <a:spcAft>
                <a:spcPts val="0"/>
              </a:spcAft>
              <a:buClr>
                <a:srgbClr val="880D0D"/>
              </a:buClr>
              <a:buSzPts val="800"/>
              <a:buFont typeface="Barlow"/>
              <a:buNone/>
              <a:defRPr sz="800" b="1">
                <a:solidFill>
                  <a:srgbClr val="880D0D"/>
                </a:solidFill>
                <a:latin typeface="Barlow"/>
                <a:ea typeface="Barlow"/>
                <a:cs typeface="Barlow"/>
                <a:sym typeface="Barlow"/>
              </a:defRPr>
            </a:lvl1pPr>
            <a:lvl2pPr lvl="1">
              <a:spcBef>
                <a:spcPts val="0"/>
              </a:spcBef>
              <a:spcAft>
                <a:spcPts val="0"/>
              </a:spcAft>
              <a:buSzPts val="5300"/>
              <a:buNone/>
              <a:defRPr>
                <a:latin typeface="Barlow"/>
                <a:ea typeface="Barlow"/>
                <a:cs typeface="Barlow"/>
                <a:sym typeface="Barlow"/>
              </a:defRPr>
            </a:lvl2pPr>
            <a:lvl3pPr lvl="2">
              <a:spcBef>
                <a:spcPts val="0"/>
              </a:spcBef>
              <a:spcAft>
                <a:spcPts val="0"/>
              </a:spcAft>
              <a:buSzPts val="5300"/>
              <a:buNone/>
              <a:defRPr>
                <a:latin typeface="Barlow"/>
                <a:ea typeface="Barlow"/>
                <a:cs typeface="Barlow"/>
                <a:sym typeface="Barlow"/>
              </a:defRPr>
            </a:lvl3pPr>
            <a:lvl4pPr lvl="3">
              <a:spcBef>
                <a:spcPts val="0"/>
              </a:spcBef>
              <a:spcAft>
                <a:spcPts val="0"/>
              </a:spcAft>
              <a:buSzPts val="5300"/>
              <a:buNone/>
              <a:defRPr>
                <a:latin typeface="Barlow"/>
                <a:ea typeface="Barlow"/>
                <a:cs typeface="Barlow"/>
                <a:sym typeface="Barlow"/>
              </a:defRPr>
            </a:lvl4pPr>
            <a:lvl5pPr lvl="4">
              <a:spcBef>
                <a:spcPts val="0"/>
              </a:spcBef>
              <a:spcAft>
                <a:spcPts val="0"/>
              </a:spcAft>
              <a:buSzPts val="5300"/>
              <a:buNone/>
              <a:defRPr>
                <a:latin typeface="Barlow"/>
                <a:ea typeface="Barlow"/>
                <a:cs typeface="Barlow"/>
                <a:sym typeface="Barlow"/>
              </a:defRPr>
            </a:lvl5pPr>
            <a:lvl6pPr lvl="5">
              <a:spcBef>
                <a:spcPts val="0"/>
              </a:spcBef>
              <a:spcAft>
                <a:spcPts val="0"/>
              </a:spcAft>
              <a:buSzPts val="5300"/>
              <a:buNone/>
              <a:defRPr>
                <a:latin typeface="Barlow"/>
                <a:ea typeface="Barlow"/>
                <a:cs typeface="Barlow"/>
                <a:sym typeface="Barlow"/>
              </a:defRPr>
            </a:lvl6pPr>
            <a:lvl7pPr lvl="6">
              <a:spcBef>
                <a:spcPts val="0"/>
              </a:spcBef>
              <a:spcAft>
                <a:spcPts val="0"/>
              </a:spcAft>
              <a:buSzPts val="5300"/>
              <a:buNone/>
              <a:defRPr>
                <a:latin typeface="Barlow"/>
                <a:ea typeface="Barlow"/>
                <a:cs typeface="Barlow"/>
                <a:sym typeface="Barlow"/>
              </a:defRPr>
            </a:lvl7pPr>
            <a:lvl8pPr lvl="7">
              <a:spcBef>
                <a:spcPts val="0"/>
              </a:spcBef>
              <a:spcAft>
                <a:spcPts val="0"/>
              </a:spcAft>
              <a:buSzPts val="5300"/>
              <a:buNone/>
              <a:defRPr>
                <a:latin typeface="Barlow"/>
                <a:ea typeface="Barlow"/>
                <a:cs typeface="Barlow"/>
                <a:sym typeface="Barlow"/>
              </a:defRPr>
            </a:lvl8pPr>
            <a:lvl9pPr lvl="8">
              <a:spcBef>
                <a:spcPts val="0"/>
              </a:spcBef>
              <a:spcAft>
                <a:spcPts val="0"/>
              </a:spcAft>
              <a:buSzPts val="5300"/>
              <a:buNone/>
              <a:defRPr>
                <a:latin typeface="Barlow"/>
                <a:ea typeface="Barlow"/>
                <a:cs typeface="Barlow"/>
                <a:sym typeface="Barlow"/>
              </a:defRPr>
            </a:lvl9pPr>
          </a:lstStyle>
          <a:p>
            <a:endParaRPr/>
          </a:p>
        </p:txBody>
      </p:sp>
      <p:sp>
        <p:nvSpPr>
          <p:cNvPr id="13" name="Google Shape;13;p2"/>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14;p2"/>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sp>
        <p:nvSpPr>
          <p:cNvPr id="15" name="Google Shape;15;p2"/>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ue Background">
  <p:cSld name="Title and Text_2">
    <p:bg>
      <p:bgPr>
        <a:gradFill>
          <a:gsLst>
            <a:gs pos="0">
              <a:srgbClr val="073763"/>
            </a:gs>
            <a:gs pos="100000">
              <a:schemeClr val="dk1"/>
            </a:gs>
          </a:gsLst>
          <a:lin ang="10800025" scaled="0"/>
        </a:gradFill>
        <a:effectLst/>
      </p:bgPr>
    </p:bg>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91" name="Google Shape;91;p11"/>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92" name="Google Shape;92;p11"/>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Introduction Blank Slide">
  <p:cSld name="Blank 2_3">
    <p:bg>
      <p:bgPr>
        <a:solidFill>
          <a:srgbClr val="FEFDFF"/>
        </a:solidFill>
        <a:effectLst/>
      </p:bgPr>
    </p:bg>
    <p:spTree>
      <p:nvGrpSpPr>
        <p:cNvPr id="1" name="Shape 635"/>
        <p:cNvGrpSpPr/>
        <p:nvPr/>
      </p:nvGrpSpPr>
      <p:grpSpPr>
        <a:xfrm>
          <a:off x="0" y="0"/>
          <a:ext cx="0" cy="0"/>
          <a:chOff x="0" y="0"/>
          <a:chExt cx="0" cy="0"/>
        </a:xfrm>
      </p:grpSpPr>
      <p:sp>
        <p:nvSpPr>
          <p:cNvPr id="636" name="Google Shape;636;p105"/>
          <p:cNvSpPr/>
          <p:nvPr/>
        </p:nvSpPr>
        <p:spPr>
          <a:xfrm>
            <a:off x="0" y="4759988"/>
            <a:ext cx="91521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37" name="Google Shape;637;p105"/>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38" name="Google Shape;638;p105"/>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39" name="Google Shape;639;p105"/>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Introduction</a:t>
            </a:r>
            <a:endParaRPr sz="900" b="1">
              <a:latin typeface="Barlow"/>
              <a:ea typeface="Barlow"/>
              <a:cs typeface="Barlow"/>
              <a:sym typeface="Barlow"/>
            </a:endParaRPr>
          </a:p>
        </p:txBody>
      </p:sp>
      <p:pic>
        <p:nvPicPr>
          <p:cNvPr id="640" name="Google Shape;640;p10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Meet the Team Blank Slide">
  <p:cSld name="Blank 2_2">
    <p:bg>
      <p:bgPr>
        <a:solidFill>
          <a:srgbClr val="FEFDFF"/>
        </a:solidFill>
        <a:effectLst/>
      </p:bgPr>
    </p:bg>
    <p:spTree>
      <p:nvGrpSpPr>
        <p:cNvPr id="1" name="Shape 641"/>
        <p:cNvGrpSpPr/>
        <p:nvPr/>
      </p:nvGrpSpPr>
      <p:grpSpPr>
        <a:xfrm>
          <a:off x="0" y="0"/>
          <a:ext cx="0" cy="0"/>
          <a:chOff x="0" y="0"/>
          <a:chExt cx="0" cy="0"/>
        </a:xfrm>
      </p:grpSpPr>
      <p:sp>
        <p:nvSpPr>
          <p:cNvPr id="642" name="Google Shape;642;p106"/>
          <p:cNvSpPr/>
          <p:nvPr/>
        </p:nvSpPr>
        <p:spPr>
          <a:xfrm>
            <a:off x="0" y="4759988"/>
            <a:ext cx="91521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43" name="Google Shape;643;p106"/>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44" name="Google Shape;644;p106"/>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45" name="Google Shape;645;p106"/>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Meet the Team</a:t>
            </a:r>
            <a:endParaRPr sz="900" b="1">
              <a:latin typeface="Barlow"/>
              <a:ea typeface="Barlow"/>
              <a:cs typeface="Barlow"/>
              <a:sym typeface="Barlow"/>
            </a:endParaRPr>
          </a:p>
        </p:txBody>
      </p:sp>
      <p:pic>
        <p:nvPicPr>
          <p:cNvPr id="646" name="Google Shape;646;p10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Proposed Solution Blank Slide">
  <p:cSld name="Blank 2_2_1">
    <p:bg>
      <p:bgPr>
        <a:solidFill>
          <a:srgbClr val="FEFDFF"/>
        </a:solidFill>
        <a:effectLst/>
      </p:bgPr>
    </p:bg>
    <p:spTree>
      <p:nvGrpSpPr>
        <p:cNvPr id="1" name="Shape 647"/>
        <p:cNvGrpSpPr/>
        <p:nvPr/>
      </p:nvGrpSpPr>
      <p:grpSpPr>
        <a:xfrm>
          <a:off x="0" y="0"/>
          <a:ext cx="0" cy="0"/>
          <a:chOff x="0" y="0"/>
          <a:chExt cx="0" cy="0"/>
        </a:xfrm>
      </p:grpSpPr>
      <p:sp>
        <p:nvSpPr>
          <p:cNvPr id="648" name="Google Shape;648;p107"/>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49" name="Google Shape;649;p107"/>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50" name="Google Shape;650;p107"/>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51" name="Google Shape;651;p107"/>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Proposed Solution</a:t>
            </a:r>
            <a:endParaRPr sz="900" b="1">
              <a:latin typeface="Barlow"/>
              <a:ea typeface="Barlow"/>
              <a:cs typeface="Barlow"/>
              <a:sym typeface="Barlow"/>
            </a:endParaRPr>
          </a:p>
        </p:txBody>
      </p:sp>
      <p:pic>
        <p:nvPicPr>
          <p:cNvPr id="652" name="Google Shape;652;p10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Project Delivery Framework Blank Slide">
  <p:cSld name="Blank 2_2_1_1">
    <p:bg>
      <p:bgPr>
        <a:solidFill>
          <a:srgbClr val="FEFDFF"/>
        </a:solidFill>
        <a:effectLst/>
      </p:bgPr>
    </p:bg>
    <p:spTree>
      <p:nvGrpSpPr>
        <p:cNvPr id="1" name="Shape 653"/>
        <p:cNvGrpSpPr/>
        <p:nvPr/>
      </p:nvGrpSpPr>
      <p:grpSpPr>
        <a:xfrm>
          <a:off x="0" y="0"/>
          <a:ext cx="0" cy="0"/>
          <a:chOff x="0" y="0"/>
          <a:chExt cx="0" cy="0"/>
        </a:xfrm>
      </p:grpSpPr>
      <p:sp>
        <p:nvSpPr>
          <p:cNvPr id="654" name="Google Shape;654;p108"/>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5" name="Google Shape;655;p108"/>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56" name="Google Shape;656;p108"/>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57" name="Google Shape;657;p108"/>
          <p:cNvSpPr txBox="1"/>
          <p:nvPr/>
        </p:nvSpPr>
        <p:spPr>
          <a:xfrm>
            <a:off x="242981" y="168263"/>
            <a:ext cx="1426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Project Delivery Framework</a:t>
            </a:r>
            <a:endParaRPr sz="900" b="1">
              <a:latin typeface="Barlow"/>
              <a:ea typeface="Barlow"/>
              <a:cs typeface="Barlow"/>
              <a:sym typeface="Barlow"/>
            </a:endParaRPr>
          </a:p>
        </p:txBody>
      </p:sp>
      <p:pic>
        <p:nvPicPr>
          <p:cNvPr id="658" name="Google Shape;658;p10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Our Work Blank Slide">
  <p:cSld name="Blank 2_2_1_2">
    <p:bg>
      <p:bgPr>
        <a:solidFill>
          <a:srgbClr val="FEFDFF"/>
        </a:solidFill>
        <a:effectLst/>
      </p:bgPr>
    </p:bg>
    <p:spTree>
      <p:nvGrpSpPr>
        <p:cNvPr id="1" name="Shape 659"/>
        <p:cNvGrpSpPr/>
        <p:nvPr/>
      </p:nvGrpSpPr>
      <p:grpSpPr>
        <a:xfrm>
          <a:off x="0" y="0"/>
          <a:ext cx="0" cy="0"/>
          <a:chOff x="0" y="0"/>
          <a:chExt cx="0" cy="0"/>
        </a:xfrm>
      </p:grpSpPr>
      <p:sp>
        <p:nvSpPr>
          <p:cNvPr id="660" name="Google Shape;660;p109"/>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61" name="Google Shape;661;p109"/>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62" name="Google Shape;662;p109"/>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63" name="Google Shape;663;p109"/>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Our Work</a:t>
            </a:r>
            <a:endParaRPr sz="900" b="1">
              <a:latin typeface="Barlow"/>
              <a:ea typeface="Barlow"/>
              <a:cs typeface="Barlow"/>
              <a:sym typeface="Barlow"/>
            </a:endParaRPr>
          </a:p>
        </p:txBody>
      </p:sp>
      <p:pic>
        <p:nvPicPr>
          <p:cNvPr id="664" name="Google Shape;664;p10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References Blank Slide">
  <p:cSld name="Blank 2_2_1_3">
    <p:bg>
      <p:bgPr>
        <a:solidFill>
          <a:srgbClr val="FEFDFF"/>
        </a:solidFill>
        <a:effectLst/>
      </p:bgPr>
    </p:bg>
    <p:spTree>
      <p:nvGrpSpPr>
        <p:cNvPr id="1" name="Shape 665"/>
        <p:cNvGrpSpPr/>
        <p:nvPr/>
      </p:nvGrpSpPr>
      <p:grpSpPr>
        <a:xfrm>
          <a:off x="0" y="0"/>
          <a:ext cx="0" cy="0"/>
          <a:chOff x="0" y="0"/>
          <a:chExt cx="0" cy="0"/>
        </a:xfrm>
      </p:grpSpPr>
      <p:sp>
        <p:nvSpPr>
          <p:cNvPr id="666" name="Google Shape;666;p110"/>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67" name="Google Shape;667;p110"/>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68" name="Google Shape;668;p110"/>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69" name="Google Shape;669;p110"/>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References</a:t>
            </a:r>
            <a:endParaRPr sz="900" b="1">
              <a:latin typeface="Barlow"/>
              <a:ea typeface="Barlow"/>
              <a:cs typeface="Barlow"/>
              <a:sym typeface="Barlow"/>
            </a:endParaRPr>
          </a:p>
        </p:txBody>
      </p:sp>
      <p:pic>
        <p:nvPicPr>
          <p:cNvPr id="670" name="Google Shape;670;p11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Proposed Budget Blank Slide">
  <p:cSld name="Blank 2_2_1_4">
    <p:bg>
      <p:bgPr>
        <a:solidFill>
          <a:srgbClr val="FEFDFF"/>
        </a:solidFill>
        <a:effectLst/>
      </p:bgPr>
    </p:bg>
    <p:spTree>
      <p:nvGrpSpPr>
        <p:cNvPr id="1" name="Shape 671"/>
        <p:cNvGrpSpPr/>
        <p:nvPr/>
      </p:nvGrpSpPr>
      <p:grpSpPr>
        <a:xfrm>
          <a:off x="0" y="0"/>
          <a:ext cx="0" cy="0"/>
          <a:chOff x="0" y="0"/>
          <a:chExt cx="0" cy="0"/>
        </a:xfrm>
      </p:grpSpPr>
      <p:sp>
        <p:nvSpPr>
          <p:cNvPr id="672" name="Google Shape;672;p111"/>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73" name="Google Shape;673;p111"/>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74" name="Google Shape;674;p111"/>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75" name="Google Shape;675;p111"/>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Proposed Budget</a:t>
            </a:r>
            <a:endParaRPr sz="900" b="1">
              <a:latin typeface="Barlow"/>
              <a:ea typeface="Barlow"/>
              <a:cs typeface="Barlow"/>
              <a:sym typeface="Barlow"/>
            </a:endParaRPr>
          </a:p>
        </p:txBody>
      </p:sp>
      <p:pic>
        <p:nvPicPr>
          <p:cNvPr id="676" name="Google Shape;676;p11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ther Forms Blank Slide">
  <p:cSld name="Blank 2_2_1_5">
    <p:bg>
      <p:bgPr>
        <a:solidFill>
          <a:srgbClr val="FEFDFF"/>
        </a:solidFill>
        <a:effectLst/>
      </p:bgPr>
    </p:bg>
    <p:spTree>
      <p:nvGrpSpPr>
        <p:cNvPr id="1" name="Shape 677"/>
        <p:cNvGrpSpPr/>
        <p:nvPr/>
      </p:nvGrpSpPr>
      <p:grpSpPr>
        <a:xfrm>
          <a:off x="0" y="0"/>
          <a:ext cx="0" cy="0"/>
          <a:chOff x="0" y="0"/>
          <a:chExt cx="0" cy="0"/>
        </a:xfrm>
      </p:grpSpPr>
      <p:sp>
        <p:nvSpPr>
          <p:cNvPr id="678" name="Google Shape;678;p112"/>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79" name="Google Shape;679;p112"/>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80" name="Google Shape;680;p112"/>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81" name="Google Shape;681;p112"/>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Other Forms</a:t>
            </a:r>
            <a:endParaRPr sz="900" b="1">
              <a:latin typeface="Barlow"/>
              <a:ea typeface="Barlow"/>
              <a:cs typeface="Barlow"/>
              <a:sym typeface="Barlow"/>
            </a:endParaRPr>
          </a:p>
        </p:txBody>
      </p:sp>
      <p:pic>
        <p:nvPicPr>
          <p:cNvPr id="682" name="Google Shape;682;p11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Just Page Number)">
  <p:cSld name="Blank 2_1">
    <p:bg>
      <p:bgPr>
        <a:solidFill>
          <a:srgbClr val="FEFDFF"/>
        </a:solidFill>
        <a:effectLst/>
      </p:bgPr>
    </p:bg>
    <p:spTree>
      <p:nvGrpSpPr>
        <p:cNvPr id="1" name="Shape 683"/>
        <p:cNvGrpSpPr/>
        <p:nvPr/>
      </p:nvGrpSpPr>
      <p:grpSpPr>
        <a:xfrm>
          <a:off x="0" y="0"/>
          <a:ext cx="0" cy="0"/>
          <a:chOff x="0" y="0"/>
          <a:chExt cx="0" cy="0"/>
        </a:xfrm>
      </p:grpSpPr>
      <p:sp>
        <p:nvSpPr>
          <p:cNvPr id="684" name="Google Shape;684;p113"/>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rgbClr val="FFFFFF"/>
        </a:solidFill>
        <a:effectLst/>
      </p:bgPr>
    </p:bg>
    <p:spTree>
      <p:nvGrpSpPr>
        <p:cNvPr id="1" name="Shape 685"/>
        <p:cNvGrpSpPr/>
        <p:nvPr/>
      </p:nvGrpSpPr>
      <p:grpSpPr>
        <a:xfrm>
          <a:off x="0" y="0"/>
          <a:ext cx="0" cy="0"/>
          <a:chOff x="0" y="0"/>
          <a:chExt cx="0" cy="0"/>
        </a:xfrm>
      </p:grpSpPr>
      <p:sp>
        <p:nvSpPr>
          <p:cNvPr id="686" name="Google Shape;686;p114"/>
          <p:cNvSpPr txBox="1">
            <a:spLocks noGrp="1"/>
          </p:cNvSpPr>
          <p:nvPr>
            <p:ph type="sldNum" idx="12"/>
          </p:nvPr>
        </p:nvSpPr>
        <p:spPr>
          <a:xfrm>
            <a:off x="8527962" y="4714875"/>
            <a:ext cx="3177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roon Background">
  <p:cSld name="Title and Text_1">
    <p:bg>
      <p:bgPr>
        <a:gradFill>
          <a:gsLst>
            <a:gs pos="0">
              <a:schemeClr val="accent1"/>
            </a:gs>
            <a:gs pos="80000">
              <a:srgbClr val="430514"/>
            </a:gs>
            <a:gs pos="100000">
              <a:schemeClr val="dk1"/>
            </a:gs>
          </a:gsLst>
          <a:lin ang="8100019" scaled="0"/>
        </a:grad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95" name="Google Shape;95;p12"/>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96" name="Google Shape;96;p12"/>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MAIN_POINT">
  <p:cSld name="MAIN_POINT">
    <p:bg>
      <p:bgPr>
        <a:solidFill>
          <a:srgbClr val="FFFFFF"/>
        </a:solidFill>
        <a:effectLst/>
      </p:bgPr>
    </p:bg>
    <p:spTree>
      <p:nvGrpSpPr>
        <p:cNvPr id="1" name="Shape 687"/>
        <p:cNvGrpSpPr/>
        <p:nvPr/>
      </p:nvGrpSpPr>
      <p:grpSpPr>
        <a:xfrm>
          <a:off x="0" y="0"/>
          <a:ext cx="0" cy="0"/>
          <a:chOff x="0" y="0"/>
          <a:chExt cx="0" cy="0"/>
        </a:xfrm>
      </p:grpSpPr>
      <p:sp>
        <p:nvSpPr>
          <p:cNvPr id="688" name="Google Shape;688;p1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rgbClr val="000000"/>
              </a:buClr>
              <a:buSzPts val="4800"/>
              <a:buFont typeface="Arial"/>
              <a:buNone/>
              <a:defRPr sz="4800">
                <a:solidFill>
                  <a:srgbClr val="000000"/>
                </a:solidFill>
                <a:latin typeface="Arial"/>
                <a:ea typeface="Arial"/>
                <a:cs typeface="Arial"/>
                <a:sym typeface="Arial"/>
              </a:defRPr>
            </a:lvl1pPr>
            <a:lvl2pPr lvl="1" algn="ctr" rtl="0">
              <a:lnSpc>
                <a:spcPct val="100000"/>
              </a:lnSpc>
              <a:spcBef>
                <a:spcPts val="0"/>
              </a:spcBef>
              <a:spcAft>
                <a:spcPts val="0"/>
              </a:spcAft>
              <a:buClr>
                <a:srgbClr val="434242"/>
              </a:buClr>
              <a:buSzPts val="700"/>
              <a:buNone/>
              <a:defRPr/>
            </a:lvl2pPr>
            <a:lvl3pPr lvl="2" algn="ctr" rtl="0">
              <a:lnSpc>
                <a:spcPct val="100000"/>
              </a:lnSpc>
              <a:spcBef>
                <a:spcPts val="0"/>
              </a:spcBef>
              <a:spcAft>
                <a:spcPts val="0"/>
              </a:spcAft>
              <a:buClr>
                <a:srgbClr val="434242"/>
              </a:buClr>
              <a:buSzPts val="700"/>
              <a:buNone/>
              <a:defRPr/>
            </a:lvl3pPr>
            <a:lvl4pPr lvl="3" algn="ctr" rtl="0">
              <a:lnSpc>
                <a:spcPct val="100000"/>
              </a:lnSpc>
              <a:spcBef>
                <a:spcPts val="0"/>
              </a:spcBef>
              <a:spcAft>
                <a:spcPts val="0"/>
              </a:spcAft>
              <a:buClr>
                <a:srgbClr val="434242"/>
              </a:buClr>
              <a:buSzPts val="700"/>
              <a:buNone/>
              <a:defRPr/>
            </a:lvl4pPr>
            <a:lvl5pPr lvl="4" algn="ctr" rtl="0">
              <a:lnSpc>
                <a:spcPct val="100000"/>
              </a:lnSpc>
              <a:spcBef>
                <a:spcPts val="0"/>
              </a:spcBef>
              <a:spcAft>
                <a:spcPts val="0"/>
              </a:spcAft>
              <a:buClr>
                <a:srgbClr val="434242"/>
              </a:buClr>
              <a:buSzPts val="700"/>
              <a:buNone/>
              <a:defRPr/>
            </a:lvl5pPr>
            <a:lvl6pPr lvl="5" algn="ctr" rtl="0">
              <a:lnSpc>
                <a:spcPct val="100000"/>
              </a:lnSpc>
              <a:spcBef>
                <a:spcPts val="0"/>
              </a:spcBef>
              <a:spcAft>
                <a:spcPts val="0"/>
              </a:spcAft>
              <a:buClr>
                <a:srgbClr val="434242"/>
              </a:buClr>
              <a:buSzPts val="700"/>
              <a:buNone/>
              <a:defRPr/>
            </a:lvl6pPr>
            <a:lvl7pPr lvl="6" algn="ctr" rtl="0">
              <a:lnSpc>
                <a:spcPct val="100000"/>
              </a:lnSpc>
              <a:spcBef>
                <a:spcPts val="0"/>
              </a:spcBef>
              <a:spcAft>
                <a:spcPts val="0"/>
              </a:spcAft>
              <a:buClr>
                <a:srgbClr val="434242"/>
              </a:buClr>
              <a:buSzPts val="700"/>
              <a:buNone/>
              <a:defRPr/>
            </a:lvl7pPr>
            <a:lvl8pPr lvl="7" algn="ctr" rtl="0">
              <a:lnSpc>
                <a:spcPct val="100000"/>
              </a:lnSpc>
              <a:spcBef>
                <a:spcPts val="0"/>
              </a:spcBef>
              <a:spcAft>
                <a:spcPts val="0"/>
              </a:spcAft>
              <a:buClr>
                <a:srgbClr val="434242"/>
              </a:buClr>
              <a:buSzPts val="700"/>
              <a:buNone/>
              <a:defRPr/>
            </a:lvl8pPr>
            <a:lvl9pPr lvl="8" algn="ctr" rtl="0">
              <a:lnSpc>
                <a:spcPct val="100000"/>
              </a:lnSpc>
              <a:spcBef>
                <a:spcPts val="0"/>
              </a:spcBef>
              <a:spcAft>
                <a:spcPts val="0"/>
              </a:spcAft>
              <a:buClr>
                <a:srgbClr val="434242"/>
              </a:buClr>
              <a:buSzPts val="700"/>
              <a:buNone/>
              <a:defRPr/>
            </a:lvl9pPr>
          </a:lstStyle>
          <a:p>
            <a:endParaRPr/>
          </a:p>
        </p:txBody>
      </p:sp>
      <p:pic>
        <p:nvPicPr>
          <p:cNvPr id="689" name="Google Shape;689;p115" descr="Google Shape;41;p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165200" y="0"/>
            <a:ext cx="978826" cy="348475"/>
          </a:xfrm>
          <a:prstGeom prst="rect">
            <a:avLst/>
          </a:prstGeom>
          <a:noFill/>
          <a:ln>
            <a:noFill/>
          </a:ln>
        </p:spPr>
      </p:pic>
      <p:sp>
        <p:nvSpPr>
          <p:cNvPr id="690" name="Google Shape;690;p115"/>
          <p:cNvSpPr txBox="1">
            <a:spLocks noGrp="1"/>
          </p:cNvSpPr>
          <p:nvPr>
            <p:ph type="sldNum" idx="12"/>
          </p:nvPr>
        </p:nvSpPr>
        <p:spPr>
          <a:xfrm>
            <a:off x="8695814" y="4696799"/>
            <a:ext cx="325500" cy="3387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900">
              <a:solidFill>
                <a:srgbClr val="4B4B4B"/>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691"/>
        <p:cNvGrpSpPr/>
        <p:nvPr/>
      </p:nvGrpSpPr>
      <p:grpSpPr>
        <a:xfrm>
          <a:off x="0" y="0"/>
          <a:ext cx="0" cy="0"/>
          <a:chOff x="0" y="0"/>
          <a:chExt cx="0" cy="0"/>
        </a:xfrm>
      </p:grpSpPr>
      <p:sp>
        <p:nvSpPr>
          <p:cNvPr id="692" name="Google Shape;692;p116"/>
          <p:cNvSpPr txBox="1">
            <a:spLocks noGrp="1"/>
          </p:cNvSpPr>
          <p:nvPr>
            <p:ph type="title"/>
          </p:nvPr>
        </p:nvSpPr>
        <p:spPr>
          <a:xfrm>
            <a:off x="311700" y="445025"/>
            <a:ext cx="8520600" cy="572700"/>
          </a:xfrm>
          <a:prstGeom prst="rect">
            <a:avLst/>
          </a:prstGeom>
          <a:noFill/>
          <a:ln>
            <a:noFill/>
          </a:ln>
        </p:spPr>
        <p:txBody>
          <a:bodyPr spcFirstLastPara="1" wrap="square" lIns="19050" tIns="19050" rIns="19050" bIns="19050" anchor="ctr" anchorCtr="0">
            <a:normAutofit/>
          </a:bodyPr>
          <a:lstStyle>
            <a:lvl1pPr lvl="0" algn="ctr" rtl="0">
              <a:lnSpc>
                <a:spcPct val="100000"/>
              </a:lnSpc>
              <a:spcBef>
                <a:spcPts val="0"/>
              </a:spcBef>
              <a:spcAft>
                <a:spcPts val="0"/>
              </a:spcAft>
              <a:buSzPts val="5300"/>
              <a:buNone/>
              <a:defRPr/>
            </a:lvl1pPr>
            <a:lvl2pPr lvl="1" algn="ctr" rtl="0">
              <a:lnSpc>
                <a:spcPct val="100000"/>
              </a:lnSpc>
              <a:spcBef>
                <a:spcPts val="0"/>
              </a:spcBef>
              <a:spcAft>
                <a:spcPts val="0"/>
              </a:spcAft>
              <a:buSzPts val="5300"/>
              <a:buNone/>
              <a:defRPr/>
            </a:lvl2pPr>
            <a:lvl3pPr lvl="2" algn="ctr" rtl="0">
              <a:lnSpc>
                <a:spcPct val="100000"/>
              </a:lnSpc>
              <a:spcBef>
                <a:spcPts val="0"/>
              </a:spcBef>
              <a:spcAft>
                <a:spcPts val="0"/>
              </a:spcAft>
              <a:buSzPts val="5300"/>
              <a:buNone/>
              <a:defRPr/>
            </a:lvl3pPr>
            <a:lvl4pPr lvl="3" algn="ctr" rtl="0">
              <a:lnSpc>
                <a:spcPct val="100000"/>
              </a:lnSpc>
              <a:spcBef>
                <a:spcPts val="0"/>
              </a:spcBef>
              <a:spcAft>
                <a:spcPts val="0"/>
              </a:spcAft>
              <a:buSzPts val="5300"/>
              <a:buNone/>
              <a:defRPr/>
            </a:lvl4pPr>
            <a:lvl5pPr lvl="4" algn="ctr" rtl="0">
              <a:lnSpc>
                <a:spcPct val="100000"/>
              </a:lnSpc>
              <a:spcBef>
                <a:spcPts val="0"/>
              </a:spcBef>
              <a:spcAft>
                <a:spcPts val="0"/>
              </a:spcAft>
              <a:buSzPts val="5300"/>
              <a:buNone/>
              <a:defRPr/>
            </a:lvl5pPr>
            <a:lvl6pPr lvl="5" algn="ctr" rtl="0">
              <a:lnSpc>
                <a:spcPct val="100000"/>
              </a:lnSpc>
              <a:spcBef>
                <a:spcPts val="0"/>
              </a:spcBef>
              <a:spcAft>
                <a:spcPts val="0"/>
              </a:spcAft>
              <a:buSzPts val="5300"/>
              <a:buNone/>
              <a:defRPr/>
            </a:lvl6pPr>
            <a:lvl7pPr lvl="6" algn="ctr" rtl="0">
              <a:lnSpc>
                <a:spcPct val="100000"/>
              </a:lnSpc>
              <a:spcBef>
                <a:spcPts val="0"/>
              </a:spcBef>
              <a:spcAft>
                <a:spcPts val="0"/>
              </a:spcAft>
              <a:buSzPts val="5300"/>
              <a:buNone/>
              <a:defRPr/>
            </a:lvl7pPr>
            <a:lvl8pPr lvl="7" algn="ctr" rtl="0">
              <a:lnSpc>
                <a:spcPct val="100000"/>
              </a:lnSpc>
              <a:spcBef>
                <a:spcPts val="0"/>
              </a:spcBef>
              <a:spcAft>
                <a:spcPts val="0"/>
              </a:spcAft>
              <a:buSzPts val="5300"/>
              <a:buNone/>
              <a:defRPr/>
            </a:lvl8pPr>
            <a:lvl9pPr lvl="8" algn="ctr" rtl="0">
              <a:lnSpc>
                <a:spcPct val="100000"/>
              </a:lnSpc>
              <a:spcBef>
                <a:spcPts val="0"/>
              </a:spcBef>
              <a:spcAft>
                <a:spcPts val="0"/>
              </a:spcAft>
              <a:buSzPts val="5300"/>
              <a:buNone/>
              <a:defRPr/>
            </a:lvl9pPr>
          </a:lstStyle>
          <a:p>
            <a:endParaRPr/>
          </a:p>
        </p:txBody>
      </p:sp>
      <p:sp>
        <p:nvSpPr>
          <p:cNvPr id="693" name="Google Shape;693;p116"/>
          <p:cNvSpPr txBox="1">
            <a:spLocks noGrp="1"/>
          </p:cNvSpPr>
          <p:nvPr>
            <p:ph type="body" idx="1"/>
          </p:nvPr>
        </p:nvSpPr>
        <p:spPr>
          <a:xfrm>
            <a:off x="311700" y="1152475"/>
            <a:ext cx="8520600" cy="3416400"/>
          </a:xfrm>
          <a:prstGeom prst="rect">
            <a:avLst/>
          </a:prstGeom>
          <a:noFill/>
          <a:ln>
            <a:noFill/>
          </a:ln>
        </p:spPr>
        <p:txBody>
          <a:bodyPr spcFirstLastPara="1" wrap="square" lIns="19050" tIns="19050" rIns="19050" bIns="19050" anchor="ctr" anchorCtr="0">
            <a:normAutofit/>
          </a:bodyPr>
          <a:lstStyle>
            <a:lvl1pPr marL="457200" lvl="0" indent="-304800" algn="l" rtl="0">
              <a:lnSpc>
                <a:spcPct val="120000"/>
              </a:lnSpc>
              <a:spcBef>
                <a:spcPts val="2000"/>
              </a:spcBef>
              <a:spcAft>
                <a:spcPts val="0"/>
              </a:spcAft>
              <a:buSzPts val="1200"/>
              <a:buChar char="•"/>
              <a:defRPr/>
            </a:lvl1pPr>
            <a:lvl2pPr marL="914400" lvl="1" indent="-304800" algn="l" rtl="0">
              <a:lnSpc>
                <a:spcPct val="120000"/>
              </a:lnSpc>
              <a:spcBef>
                <a:spcPts val="2000"/>
              </a:spcBef>
              <a:spcAft>
                <a:spcPts val="0"/>
              </a:spcAft>
              <a:buSzPts val="1200"/>
              <a:buChar char="•"/>
              <a:defRPr/>
            </a:lvl2pPr>
            <a:lvl3pPr marL="1371600" lvl="2" indent="-304800" algn="l" rtl="0">
              <a:lnSpc>
                <a:spcPct val="120000"/>
              </a:lnSpc>
              <a:spcBef>
                <a:spcPts val="2000"/>
              </a:spcBef>
              <a:spcAft>
                <a:spcPts val="0"/>
              </a:spcAft>
              <a:buSzPts val="1200"/>
              <a:buChar char="•"/>
              <a:defRPr/>
            </a:lvl3pPr>
            <a:lvl4pPr marL="1828800" lvl="3" indent="-304800" algn="l" rtl="0">
              <a:lnSpc>
                <a:spcPct val="120000"/>
              </a:lnSpc>
              <a:spcBef>
                <a:spcPts val="2000"/>
              </a:spcBef>
              <a:spcAft>
                <a:spcPts val="0"/>
              </a:spcAft>
              <a:buSzPts val="1200"/>
              <a:buChar char="•"/>
              <a:defRPr/>
            </a:lvl4pPr>
            <a:lvl5pPr marL="2286000" lvl="4" indent="-304800" algn="l" rtl="0">
              <a:lnSpc>
                <a:spcPct val="120000"/>
              </a:lnSpc>
              <a:spcBef>
                <a:spcPts val="2000"/>
              </a:spcBef>
              <a:spcAft>
                <a:spcPts val="0"/>
              </a:spcAft>
              <a:buSzPts val="1200"/>
              <a:buChar char="•"/>
              <a:defRPr/>
            </a:lvl5pPr>
            <a:lvl6pPr marL="2743200" lvl="5" indent="-304800" algn="l" rtl="0">
              <a:lnSpc>
                <a:spcPct val="120000"/>
              </a:lnSpc>
              <a:spcBef>
                <a:spcPts val="2000"/>
              </a:spcBef>
              <a:spcAft>
                <a:spcPts val="0"/>
              </a:spcAft>
              <a:buSzPts val="1200"/>
              <a:buChar char="•"/>
              <a:defRPr/>
            </a:lvl6pPr>
            <a:lvl7pPr marL="3200400" lvl="6" indent="-304800" algn="l" rtl="0">
              <a:lnSpc>
                <a:spcPct val="120000"/>
              </a:lnSpc>
              <a:spcBef>
                <a:spcPts val="2000"/>
              </a:spcBef>
              <a:spcAft>
                <a:spcPts val="0"/>
              </a:spcAft>
              <a:buSzPts val="1200"/>
              <a:buChar char="•"/>
              <a:defRPr/>
            </a:lvl7pPr>
            <a:lvl8pPr marL="3657600" lvl="7" indent="-304800" algn="l" rtl="0">
              <a:lnSpc>
                <a:spcPct val="120000"/>
              </a:lnSpc>
              <a:spcBef>
                <a:spcPts val="2000"/>
              </a:spcBef>
              <a:spcAft>
                <a:spcPts val="0"/>
              </a:spcAft>
              <a:buSzPts val="1200"/>
              <a:buChar char="•"/>
              <a:defRPr/>
            </a:lvl8pPr>
            <a:lvl9pPr marL="4114800" lvl="8" indent="-304800" algn="l" rtl="0">
              <a:lnSpc>
                <a:spcPct val="120000"/>
              </a:lnSpc>
              <a:spcBef>
                <a:spcPts val="2000"/>
              </a:spcBef>
              <a:spcAft>
                <a:spcPts val="0"/>
              </a:spcAft>
              <a:buSzPts val="1200"/>
              <a:buChar char="•"/>
              <a:defRPr/>
            </a:lvl9pPr>
          </a:lstStyle>
          <a:p>
            <a:endParaRPr/>
          </a:p>
        </p:txBody>
      </p:sp>
      <p:sp>
        <p:nvSpPr>
          <p:cNvPr id="694" name="Google Shape;694;p116"/>
          <p:cNvSpPr txBox="1">
            <a:spLocks noGrp="1"/>
          </p:cNvSpPr>
          <p:nvPr>
            <p:ph type="sldNum" idx="12"/>
          </p:nvPr>
        </p:nvSpPr>
        <p:spPr>
          <a:xfrm>
            <a:off x="8472458" y="4663217"/>
            <a:ext cx="5487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5" name="Google Shape;695;p1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165200" y="0"/>
            <a:ext cx="978826" cy="3484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FFFF"/>
        </a:solidFill>
        <a:effectLst/>
      </p:bgPr>
    </p:bg>
    <p:spTree>
      <p:nvGrpSpPr>
        <p:cNvPr id="1" name="Shape 696"/>
        <p:cNvGrpSpPr/>
        <p:nvPr/>
      </p:nvGrpSpPr>
      <p:grpSpPr>
        <a:xfrm>
          <a:off x="0" y="0"/>
          <a:ext cx="0" cy="0"/>
          <a:chOff x="0" y="0"/>
          <a:chExt cx="0" cy="0"/>
        </a:xfrm>
      </p:grpSpPr>
      <p:sp>
        <p:nvSpPr>
          <p:cNvPr id="697" name="Google Shape;697;p117"/>
          <p:cNvSpPr txBox="1">
            <a:spLocks noGrp="1"/>
          </p:cNvSpPr>
          <p:nvPr>
            <p:ph type="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Clr>
                <a:srgbClr val="000000"/>
              </a:buClr>
              <a:buSzPts val="5200"/>
              <a:buFont typeface="Arial"/>
              <a:buNone/>
              <a:defRPr sz="5200">
                <a:solidFill>
                  <a:srgbClr val="000000"/>
                </a:solidFill>
                <a:latin typeface="Arial"/>
                <a:ea typeface="Arial"/>
                <a:cs typeface="Arial"/>
                <a:sym typeface="Arial"/>
              </a:defRPr>
            </a:lvl1pPr>
            <a:lvl2pPr lvl="1" algn="ctr" rtl="0">
              <a:lnSpc>
                <a:spcPct val="100000"/>
              </a:lnSpc>
              <a:spcBef>
                <a:spcPts val="0"/>
              </a:spcBef>
              <a:spcAft>
                <a:spcPts val="0"/>
              </a:spcAft>
              <a:buClr>
                <a:srgbClr val="434242"/>
              </a:buClr>
              <a:buSzPts val="700"/>
              <a:buNone/>
              <a:defRPr/>
            </a:lvl2pPr>
            <a:lvl3pPr lvl="2" algn="ctr" rtl="0">
              <a:lnSpc>
                <a:spcPct val="100000"/>
              </a:lnSpc>
              <a:spcBef>
                <a:spcPts val="0"/>
              </a:spcBef>
              <a:spcAft>
                <a:spcPts val="0"/>
              </a:spcAft>
              <a:buClr>
                <a:srgbClr val="434242"/>
              </a:buClr>
              <a:buSzPts val="700"/>
              <a:buNone/>
              <a:defRPr/>
            </a:lvl3pPr>
            <a:lvl4pPr lvl="3" algn="ctr" rtl="0">
              <a:lnSpc>
                <a:spcPct val="100000"/>
              </a:lnSpc>
              <a:spcBef>
                <a:spcPts val="0"/>
              </a:spcBef>
              <a:spcAft>
                <a:spcPts val="0"/>
              </a:spcAft>
              <a:buClr>
                <a:srgbClr val="434242"/>
              </a:buClr>
              <a:buSzPts val="700"/>
              <a:buNone/>
              <a:defRPr/>
            </a:lvl4pPr>
            <a:lvl5pPr lvl="4" algn="ctr" rtl="0">
              <a:lnSpc>
                <a:spcPct val="100000"/>
              </a:lnSpc>
              <a:spcBef>
                <a:spcPts val="0"/>
              </a:spcBef>
              <a:spcAft>
                <a:spcPts val="0"/>
              </a:spcAft>
              <a:buClr>
                <a:srgbClr val="434242"/>
              </a:buClr>
              <a:buSzPts val="700"/>
              <a:buNone/>
              <a:defRPr/>
            </a:lvl5pPr>
            <a:lvl6pPr lvl="5" algn="ctr" rtl="0">
              <a:lnSpc>
                <a:spcPct val="100000"/>
              </a:lnSpc>
              <a:spcBef>
                <a:spcPts val="0"/>
              </a:spcBef>
              <a:spcAft>
                <a:spcPts val="0"/>
              </a:spcAft>
              <a:buClr>
                <a:srgbClr val="434242"/>
              </a:buClr>
              <a:buSzPts val="700"/>
              <a:buNone/>
              <a:defRPr/>
            </a:lvl6pPr>
            <a:lvl7pPr lvl="6" algn="ctr" rtl="0">
              <a:lnSpc>
                <a:spcPct val="100000"/>
              </a:lnSpc>
              <a:spcBef>
                <a:spcPts val="0"/>
              </a:spcBef>
              <a:spcAft>
                <a:spcPts val="0"/>
              </a:spcAft>
              <a:buClr>
                <a:srgbClr val="434242"/>
              </a:buClr>
              <a:buSzPts val="700"/>
              <a:buNone/>
              <a:defRPr/>
            </a:lvl7pPr>
            <a:lvl8pPr lvl="7" algn="ctr" rtl="0">
              <a:lnSpc>
                <a:spcPct val="100000"/>
              </a:lnSpc>
              <a:spcBef>
                <a:spcPts val="0"/>
              </a:spcBef>
              <a:spcAft>
                <a:spcPts val="0"/>
              </a:spcAft>
              <a:buClr>
                <a:srgbClr val="434242"/>
              </a:buClr>
              <a:buSzPts val="700"/>
              <a:buNone/>
              <a:defRPr/>
            </a:lvl8pPr>
            <a:lvl9pPr lvl="8" algn="ctr" rtl="0">
              <a:lnSpc>
                <a:spcPct val="100000"/>
              </a:lnSpc>
              <a:spcBef>
                <a:spcPts val="0"/>
              </a:spcBef>
              <a:spcAft>
                <a:spcPts val="0"/>
              </a:spcAft>
              <a:buClr>
                <a:srgbClr val="434242"/>
              </a:buClr>
              <a:buSzPts val="700"/>
              <a:buNone/>
              <a:defRPr/>
            </a:lvl9pPr>
          </a:lstStyle>
          <a:p>
            <a:endParaRPr/>
          </a:p>
        </p:txBody>
      </p:sp>
      <p:sp>
        <p:nvSpPr>
          <p:cNvPr id="698" name="Google Shape;698;p117"/>
          <p:cNvSpPr txBox="1">
            <a:spLocks noGrp="1"/>
          </p:cNvSpPr>
          <p:nvPr>
            <p:ph type="body"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marL="457200" lvl="0" indent="-228600" algn="ctr" rtl="0">
              <a:lnSpc>
                <a:spcPct val="100000"/>
              </a:lnSpc>
              <a:spcBef>
                <a:spcPts val="0"/>
              </a:spcBef>
              <a:spcAft>
                <a:spcPts val="0"/>
              </a:spcAft>
              <a:buClr>
                <a:srgbClr val="595959"/>
              </a:buClr>
              <a:buSzPts val="2800"/>
              <a:buFont typeface="Arial"/>
              <a:buNone/>
              <a:defRPr sz="2800">
                <a:solidFill>
                  <a:srgbClr val="595959"/>
                </a:solidFill>
                <a:latin typeface="Arial"/>
                <a:ea typeface="Arial"/>
                <a:cs typeface="Arial"/>
                <a:sym typeface="Arial"/>
              </a:defRPr>
            </a:lvl1pPr>
            <a:lvl2pPr marL="914400" lvl="1" indent="-228600" algn="ctr" rtl="0">
              <a:lnSpc>
                <a:spcPct val="100000"/>
              </a:lnSpc>
              <a:spcBef>
                <a:spcPts val="0"/>
              </a:spcBef>
              <a:spcAft>
                <a:spcPts val="0"/>
              </a:spcAft>
              <a:buClr>
                <a:srgbClr val="595959"/>
              </a:buClr>
              <a:buSzPts val="2800"/>
              <a:buFont typeface="Arial"/>
              <a:buNone/>
              <a:defRPr sz="2800">
                <a:solidFill>
                  <a:srgbClr val="595959"/>
                </a:solidFill>
                <a:latin typeface="Arial"/>
                <a:ea typeface="Arial"/>
                <a:cs typeface="Arial"/>
                <a:sym typeface="Arial"/>
              </a:defRPr>
            </a:lvl2pPr>
            <a:lvl3pPr marL="1371600" lvl="2" indent="-228600" algn="ctr" rtl="0">
              <a:lnSpc>
                <a:spcPct val="100000"/>
              </a:lnSpc>
              <a:spcBef>
                <a:spcPts val="0"/>
              </a:spcBef>
              <a:spcAft>
                <a:spcPts val="0"/>
              </a:spcAft>
              <a:buClr>
                <a:srgbClr val="595959"/>
              </a:buClr>
              <a:buSzPts val="2800"/>
              <a:buFont typeface="Arial"/>
              <a:buNone/>
              <a:defRPr sz="2800">
                <a:solidFill>
                  <a:srgbClr val="595959"/>
                </a:solidFill>
                <a:latin typeface="Arial"/>
                <a:ea typeface="Arial"/>
                <a:cs typeface="Arial"/>
                <a:sym typeface="Arial"/>
              </a:defRPr>
            </a:lvl3pPr>
            <a:lvl4pPr marL="1828800" lvl="3" indent="-228600" algn="ctr" rtl="0">
              <a:lnSpc>
                <a:spcPct val="100000"/>
              </a:lnSpc>
              <a:spcBef>
                <a:spcPts val="0"/>
              </a:spcBef>
              <a:spcAft>
                <a:spcPts val="0"/>
              </a:spcAft>
              <a:buClr>
                <a:srgbClr val="595959"/>
              </a:buClr>
              <a:buSzPts val="2800"/>
              <a:buFont typeface="Arial"/>
              <a:buNone/>
              <a:defRPr sz="2800">
                <a:solidFill>
                  <a:srgbClr val="595959"/>
                </a:solidFill>
                <a:latin typeface="Arial"/>
                <a:ea typeface="Arial"/>
                <a:cs typeface="Arial"/>
                <a:sym typeface="Arial"/>
              </a:defRPr>
            </a:lvl4pPr>
            <a:lvl5pPr marL="2286000" lvl="4" indent="-228600" algn="ctr" rtl="0">
              <a:lnSpc>
                <a:spcPct val="100000"/>
              </a:lnSpc>
              <a:spcBef>
                <a:spcPts val="0"/>
              </a:spcBef>
              <a:spcAft>
                <a:spcPts val="0"/>
              </a:spcAft>
              <a:buClr>
                <a:srgbClr val="595959"/>
              </a:buClr>
              <a:buSzPts val="2800"/>
              <a:buFont typeface="Arial"/>
              <a:buNone/>
              <a:defRPr sz="2800">
                <a:solidFill>
                  <a:srgbClr val="595959"/>
                </a:solidFill>
                <a:latin typeface="Arial"/>
                <a:ea typeface="Arial"/>
                <a:cs typeface="Arial"/>
                <a:sym typeface="Arial"/>
              </a:defRPr>
            </a:lvl5pPr>
            <a:lvl6pPr marL="2743200" lvl="5" indent="-260350" algn="l" rtl="0">
              <a:lnSpc>
                <a:spcPct val="120000"/>
              </a:lnSpc>
              <a:spcBef>
                <a:spcPts val="2000"/>
              </a:spcBef>
              <a:spcAft>
                <a:spcPts val="0"/>
              </a:spcAft>
              <a:buClr>
                <a:srgbClr val="4B4B4B"/>
              </a:buClr>
              <a:buSzPts val="500"/>
              <a:buChar char="•"/>
              <a:defRPr/>
            </a:lvl6pPr>
            <a:lvl7pPr marL="3200400" lvl="6" indent="-260350" algn="l" rtl="0">
              <a:lnSpc>
                <a:spcPct val="120000"/>
              </a:lnSpc>
              <a:spcBef>
                <a:spcPts val="2000"/>
              </a:spcBef>
              <a:spcAft>
                <a:spcPts val="0"/>
              </a:spcAft>
              <a:buClr>
                <a:srgbClr val="4B4B4B"/>
              </a:buClr>
              <a:buSzPts val="500"/>
              <a:buChar char="•"/>
              <a:defRPr/>
            </a:lvl7pPr>
            <a:lvl8pPr marL="3657600" lvl="7" indent="-260350" algn="l" rtl="0">
              <a:lnSpc>
                <a:spcPct val="120000"/>
              </a:lnSpc>
              <a:spcBef>
                <a:spcPts val="2000"/>
              </a:spcBef>
              <a:spcAft>
                <a:spcPts val="0"/>
              </a:spcAft>
              <a:buClr>
                <a:srgbClr val="4B4B4B"/>
              </a:buClr>
              <a:buSzPts val="500"/>
              <a:buChar char="•"/>
              <a:defRPr/>
            </a:lvl8pPr>
            <a:lvl9pPr marL="4114800" lvl="8" indent="-260350" algn="l" rtl="0">
              <a:lnSpc>
                <a:spcPct val="120000"/>
              </a:lnSpc>
              <a:spcBef>
                <a:spcPts val="2000"/>
              </a:spcBef>
              <a:spcAft>
                <a:spcPts val="0"/>
              </a:spcAft>
              <a:buClr>
                <a:srgbClr val="4B4B4B"/>
              </a:buClr>
              <a:buSzPts val="500"/>
              <a:buChar char="•"/>
              <a:defRPr/>
            </a:lvl9pPr>
          </a:lstStyle>
          <a:p>
            <a:endParaRPr/>
          </a:p>
        </p:txBody>
      </p:sp>
      <p:pic>
        <p:nvPicPr>
          <p:cNvPr id="699" name="Google Shape;699;p117" descr="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 y="0"/>
            <a:ext cx="9143987" cy="5143501"/>
          </a:xfrm>
          <a:prstGeom prst="rect">
            <a:avLst/>
          </a:prstGeom>
          <a:noFill/>
          <a:ln>
            <a:noFill/>
          </a:ln>
        </p:spPr>
      </p:pic>
      <p:sp>
        <p:nvSpPr>
          <p:cNvPr id="700" name="Google Shape;700;p117"/>
          <p:cNvSpPr txBox="1">
            <a:spLocks noGrp="1"/>
          </p:cNvSpPr>
          <p:nvPr>
            <p:ph type="sldNum" idx="12"/>
          </p:nvPr>
        </p:nvSpPr>
        <p:spPr>
          <a:xfrm>
            <a:off x="8695814" y="4696799"/>
            <a:ext cx="325500" cy="3387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spcAft>
                <a:spcPts val="0"/>
              </a:spcAft>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900">
              <a:solidFill>
                <a:srgbClr val="4B4B4B"/>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Headline with Image to Right">
  <p:cSld name="CUSTOM">
    <p:bg>
      <p:bgPr>
        <a:solidFill>
          <a:schemeClr val="lt1"/>
        </a:solidFill>
        <a:effectLst/>
      </p:bgPr>
    </p:bg>
    <p:spTree>
      <p:nvGrpSpPr>
        <p:cNvPr id="1" name="Shape 701"/>
        <p:cNvGrpSpPr/>
        <p:nvPr/>
      </p:nvGrpSpPr>
      <p:grpSpPr>
        <a:xfrm>
          <a:off x="0" y="0"/>
          <a:ext cx="0" cy="0"/>
          <a:chOff x="0" y="0"/>
          <a:chExt cx="0" cy="0"/>
        </a:xfrm>
      </p:grpSpPr>
      <p:sp>
        <p:nvSpPr>
          <p:cNvPr id="702" name="Google Shape;702;p118"/>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03" name="Google Shape;703;p118"/>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704" name="Google Shape;704;p118"/>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Section Title</a:t>
            </a:r>
            <a:endParaRPr sz="900" b="1">
              <a:latin typeface="Barlow"/>
              <a:ea typeface="Barlow"/>
              <a:cs typeface="Barlow"/>
              <a:sym typeface="Barlow"/>
            </a:endParaRPr>
          </a:p>
        </p:txBody>
      </p:sp>
      <p:sp>
        <p:nvSpPr>
          <p:cNvPr id="705" name="Google Shape;705;p118"/>
          <p:cNvSpPr txBox="1">
            <a:spLocks noGrp="1"/>
          </p:cNvSpPr>
          <p:nvPr>
            <p:ph type="sldNum" idx="12"/>
          </p:nvPr>
        </p:nvSpPr>
        <p:spPr>
          <a:xfrm>
            <a:off x="8556784" y="4892726"/>
            <a:ext cx="548700" cy="130800"/>
          </a:xfrm>
          <a:prstGeom prst="rect">
            <a:avLst/>
          </a:prstGeom>
        </p:spPr>
        <p:txBody>
          <a:bodyPr spcFirstLastPara="1" wrap="square" lIns="19050" tIns="19050" rIns="19050" bIns="19050" anchor="t" anchorCtr="0">
            <a:spAutoFit/>
          </a:bodyPr>
          <a:lstStyle>
            <a:lvl1pPr lvl="0" rtl="0">
              <a:buNone/>
              <a:defRPr sz="600" b="1">
                <a:solidFill>
                  <a:srgbClr val="1F465F"/>
                </a:solidFill>
                <a:latin typeface="Barlow"/>
                <a:ea typeface="Barlow"/>
                <a:cs typeface="Barlow"/>
                <a:sym typeface="Barlow"/>
              </a:defRPr>
            </a:lvl1pPr>
            <a:lvl2pPr lvl="1" rtl="0">
              <a:buNone/>
              <a:defRPr sz="600" b="1">
                <a:solidFill>
                  <a:srgbClr val="1F465F"/>
                </a:solidFill>
                <a:latin typeface="Barlow"/>
                <a:ea typeface="Barlow"/>
                <a:cs typeface="Barlow"/>
                <a:sym typeface="Barlow"/>
              </a:defRPr>
            </a:lvl2pPr>
            <a:lvl3pPr lvl="2" rtl="0">
              <a:buNone/>
              <a:defRPr sz="600" b="1">
                <a:solidFill>
                  <a:srgbClr val="1F465F"/>
                </a:solidFill>
                <a:latin typeface="Barlow"/>
                <a:ea typeface="Barlow"/>
                <a:cs typeface="Barlow"/>
                <a:sym typeface="Barlow"/>
              </a:defRPr>
            </a:lvl3pPr>
            <a:lvl4pPr lvl="3" rtl="0">
              <a:buNone/>
              <a:defRPr sz="600" b="1">
                <a:solidFill>
                  <a:srgbClr val="1F465F"/>
                </a:solidFill>
                <a:latin typeface="Barlow"/>
                <a:ea typeface="Barlow"/>
                <a:cs typeface="Barlow"/>
                <a:sym typeface="Barlow"/>
              </a:defRPr>
            </a:lvl4pPr>
            <a:lvl5pPr lvl="4" rtl="0">
              <a:buNone/>
              <a:defRPr sz="600" b="1">
                <a:solidFill>
                  <a:srgbClr val="1F465F"/>
                </a:solidFill>
                <a:latin typeface="Barlow"/>
                <a:ea typeface="Barlow"/>
                <a:cs typeface="Barlow"/>
                <a:sym typeface="Barlow"/>
              </a:defRPr>
            </a:lvl5pPr>
            <a:lvl6pPr lvl="5" rtl="0">
              <a:buNone/>
              <a:defRPr sz="600" b="1">
                <a:solidFill>
                  <a:srgbClr val="1F465F"/>
                </a:solidFill>
                <a:latin typeface="Barlow"/>
                <a:ea typeface="Barlow"/>
                <a:cs typeface="Barlow"/>
                <a:sym typeface="Barlow"/>
              </a:defRPr>
            </a:lvl6pPr>
            <a:lvl7pPr lvl="6" rtl="0">
              <a:buNone/>
              <a:defRPr sz="600" b="1">
                <a:solidFill>
                  <a:srgbClr val="1F465F"/>
                </a:solidFill>
                <a:latin typeface="Barlow"/>
                <a:ea typeface="Barlow"/>
                <a:cs typeface="Barlow"/>
                <a:sym typeface="Barlow"/>
              </a:defRPr>
            </a:lvl7pPr>
            <a:lvl8pPr lvl="7" rtl="0">
              <a:buNone/>
              <a:defRPr sz="600" b="1">
                <a:solidFill>
                  <a:srgbClr val="1F465F"/>
                </a:solidFill>
                <a:latin typeface="Barlow"/>
                <a:ea typeface="Barlow"/>
                <a:cs typeface="Barlow"/>
                <a:sym typeface="Barlow"/>
              </a:defRPr>
            </a:lvl8pPr>
            <a:lvl9pPr lvl="8" rtl="0">
              <a:buNone/>
              <a:defRPr sz="600" b="1">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pic>
        <p:nvPicPr>
          <p:cNvPr id="706" name="Google Shape;706;p11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_1a8ba3e38c9f6c18">
  <p:cSld name="BLANK_1a8ba3e38c9f6c18">
    <p:spTree>
      <p:nvGrpSpPr>
        <p:cNvPr id="1" name="Shape 707"/>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Highlights Blank Slide">
  <p:cSld name="Blank 2_2_1_5_1">
    <p:bg>
      <p:bgPr>
        <a:solidFill>
          <a:srgbClr val="FEFDFF"/>
        </a:solidFill>
        <a:effectLst/>
      </p:bgPr>
    </p:bg>
    <p:spTree>
      <p:nvGrpSpPr>
        <p:cNvPr id="1" name="Shape 708"/>
        <p:cNvGrpSpPr/>
        <p:nvPr/>
      </p:nvGrpSpPr>
      <p:grpSpPr>
        <a:xfrm>
          <a:off x="0" y="0"/>
          <a:ext cx="0" cy="0"/>
          <a:chOff x="0" y="0"/>
          <a:chExt cx="0" cy="0"/>
        </a:xfrm>
      </p:grpSpPr>
      <p:sp>
        <p:nvSpPr>
          <p:cNvPr id="709" name="Google Shape;709;p120"/>
          <p:cNvSpPr/>
          <p:nvPr/>
        </p:nvSpPr>
        <p:spPr>
          <a:xfrm>
            <a:off x="-10697" y="4768600"/>
            <a:ext cx="9161100" cy="383400"/>
          </a:xfrm>
          <a:prstGeom prst="rect">
            <a:avLst/>
          </a:prstGeom>
          <a:solidFill>
            <a:srgbClr val="880D0D"/>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10" name="Google Shape;710;p120"/>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711" name="Google Shape;711;p120"/>
          <p:cNvSpPr txBox="1"/>
          <p:nvPr/>
        </p:nvSpPr>
        <p:spPr>
          <a:xfrm>
            <a:off x="242981" y="168263"/>
            <a:ext cx="1650300" cy="284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Search: Revolutionized</a:t>
            </a:r>
            <a:endParaRPr sz="800" b="1">
              <a:solidFill>
                <a:srgbClr val="880D0D"/>
              </a:solidFill>
              <a:latin typeface="Barlow"/>
              <a:ea typeface="Barlow"/>
              <a:cs typeface="Barlow"/>
              <a:sym typeface="Barlow"/>
            </a:endParaRPr>
          </a:p>
          <a:p>
            <a:pPr marL="0" lvl="0" indent="0" algn="l" rtl="0">
              <a:spcBef>
                <a:spcPts val="0"/>
              </a:spcBef>
              <a:spcAft>
                <a:spcPts val="0"/>
              </a:spcAft>
              <a:buClr>
                <a:schemeClr val="dk1"/>
              </a:buClr>
              <a:buSzPts val="1400"/>
              <a:buFont typeface="Sofia"/>
              <a:buNone/>
            </a:pPr>
            <a:endParaRPr sz="800" b="1">
              <a:solidFill>
                <a:srgbClr val="880D0D"/>
              </a:solidFill>
              <a:latin typeface="Barlow"/>
              <a:ea typeface="Barlow"/>
              <a:cs typeface="Barlow"/>
              <a:sym typeface="Barlow"/>
            </a:endParaRPr>
          </a:p>
        </p:txBody>
      </p:sp>
      <p:pic>
        <p:nvPicPr>
          <p:cNvPr id="712" name="Google Shape;712;p12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
        <p:nvSpPr>
          <p:cNvPr id="713" name="Google Shape;713;p120"/>
          <p:cNvSpPr txBox="1"/>
          <p:nvPr/>
        </p:nvSpPr>
        <p:spPr>
          <a:xfrm>
            <a:off x="242973" y="4870925"/>
            <a:ext cx="289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chemeClr val="dk1"/>
              </a:buClr>
              <a:buSzPts val="400"/>
              <a:buFont typeface="Arial"/>
              <a:buNone/>
            </a:pPr>
            <a:r>
              <a:rPr lang="en" sz="600" b="1">
                <a:solidFill>
                  <a:schemeClr val="lt1"/>
                </a:solidFill>
                <a:latin typeface="Barlow"/>
                <a:ea typeface="Barlow"/>
                <a:cs typeface="Barlow"/>
                <a:sym typeface="Barlow"/>
              </a:rPr>
              <a:t>Prospectus: Carnegie’s Moment-Driven Seamless Student Search</a:t>
            </a:r>
            <a:endParaRPr sz="600" b="1">
              <a:solidFill>
                <a:schemeClr val="lt1"/>
              </a:solidFill>
              <a:latin typeface="Barlow"/>
              <a:ea typeface="Barlow"/>
              <a:cs typeface="Barlow"/>
              <a:sym typeface="Barlow"/>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4"/>
        <p:cNvGrpSpPr/>
        <p:nvPr/>
      </p:nvGrpSpPr>
      <p:grpSpPr>
        <a:xfrm>
          <a:off x="0" y="0"/>
          <a:ext cx="0" cy="0"/>
          <a:chOff x="0" y="0"/>
          <a:chExt cx="0" cy="0"/>
        </a:xfrm>
      </p:grpSpPr>
      <p:sp>
        <p:nvSpPr>
          <p:cNvPr id="715" name="Google Shape;715;p1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716"/>
        <p:cNvGrpSpPr/>
        <p:nvPr/>
      </p:nvGrpSpPr>
      <p:grpSpPr>
        <a:xfrm>
          <a:off x="0" y="0"/>
          <a:ext cx="0" cy="0"/>
          <a:chOff x="0" y="0"/>
          <a:chExt cx="0" cy="0"/>
        </a:xfrm>
      </p:grpSpPr>
      <p:sp>
        <p:nvSpPr>
          <p:cNvPr id="717" name="Google Shape;717;p122"/>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rgbClr val="4B4B4B"/>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718"/>
        <p:cNvGrpSpPr/>
        <p:nvPr/>
      </p:nvGrpSpPr>
      <p:grpSpPr>
        <a:xfrm>
          <a:off x="0" y="0"/>
          <a:ext cx="0" cy="0"/>
          <a:chOff x="0" y="0"/>
          <a:chExt cx="0" cy="0"/>
        </a:xfrm>
      </p:grpSpPr>
      <p:sp>
        <p:nvSpPr>
          <p:cNvPr id="719" name="Google Shape;719;p123"/>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279400" algn="l" rtl="0">
              <a:lnSpc>
                <a:spcPct val="90000"/>
              </a:lnSpc>
              <a:spcBef>
                <a:spcPts val="1700"/>
              </a:spcBef>
              <a:spcAft>
                <a:spcPts val="0"/>
              </a:spcAft>
              <a:buClr>
                <a:srgbClr val="000000"/>
              </a:buClr>
              <a:buSzPts val="800"/>
              <a:buChar char="•"/>
              <a:defRPr/>
            </a:lvl2pPr>
            <a:lvl3pPr marL="1371600" lvl="2" indent="-279400" algn="l" rtl="0">
              <a:lnSpc>
                <a:spcPct val="90000"/>
              </a:lnSpc>
              <a:spcBef>
                <a:spcPts val="1700"/>
              </a:spcBef>
              <a:spcAft>
                <a:spcPts val="0"/>
              </a:spcAft>
              <a:buClr>
                <a:srgbClr val="000000"/>
              </a:buClr>
              <a:buSzPts val="800"/>
              <a:buChar char="•"/>
              <a:defRPr/>
            </a:lvl3pPr>
            <a:lvl4pPr marL="1828800" lvl="3" indent="-279400" algn="l" rtl="0">
              <a:lnSpc>
                <a:spcPct val="90000"/>
              </a:lnSpc>
              <a:spcBef>
                <a:spcPts val="1700"/>
              </a:spcBef>
              <a:spcAft>
                <a:spcPts val="0"/>
              </a:spcAft>
              <a:buClr>
                <a:srgbClr val="000000"/>
              </a:buClr>
              <a:buSzPts val="800"/>
              <a:buChar char="•"/>
              <a:defRPr/>
            </a:lvl4pPr>
            <a:lvl5pPr marL="2286000" lvl="4" indent="-279400" algn="l" rtl="0">
              <a:lnSpc>
                <a:spcPct val="90000"/>
              </a:lnSpc>
              <a:spcBef>
                <a:spcPts val="1700"/>
              </a:spcBef>
              <a:spcAft>
                <a:spcPts val="0"/>
              </a:spcAft>
              <a:buClr>
                <a:srgbClr val="000000"/>
              </a:buClr>
              <a:buSzPts val="800"/>
              <a:buChar char="•"/>
              <a:defRPr/>
            </a:lvl5pPr>
            <a:lvl6pPr marL="2743200" lvl="5" indent="-279400" algn="l" rtl="0">
              <a:lnSpc>
                <a:spcPct val="90000"/>
              </a:lnSpc>
              <a:spcBef>
                <a:spcPts val="1700"/>
              </a:spcBef>
              <a:spcAft>
                <a:spcPts val="0"/>
              </a:spcAft>
              <a:buClr>
                <a:srgbClr val="000000"/>
              </a:buClr>
              <a:buSzPts val="800"/>
              <a:buChar char="•"/>
              <a:defRPr/>
            </a:lvl6pPr>
            <a:lvl7pPr marL="3200400" lvl="6" indent="-279400" algn="l" rtl="0">
              <a:lnSpc>
                <a:spcPct val="90000"/>
              </a:lnSpc>
              <a:spcBef>
                <a:spcPts val="1700"/>
              </a:spcBef>
              <a:spcAft>
                <a:spcPts val="0"/>
              </a:spcAft>
              <a:buClr>
                <a:srgbClr val="000000"/>
              </a:buClr>
              <a:buSzPts val="800"/>
              <a:buChar char="•"/>
              <a:defRPr/>
            </a:lvl7pPr>
            <a:lvl8pPr marL="3657600" lvl="7" indent="-279400" algn="l" rtl="0">
              <a:lnSpc>
                <a:spcPct val="90000"/>
              </a:lnSpc>
              <a:spcBef>
                <a:spcPts val="1700"/>
              </a:spcBef>
              <a:spcAft>
                <a:spcPts val="0"/>
              </a:spcAft>
              <a:buClr>
                <a:srgbClr val="000000"/>
              </a:buClr>
              <a:buSzPts val="800"/>
              <a:buChar char="•"/>
              <a:defRPr/>
            </a:lvl8pPr>
            <a:lvl9pPr marL="4114800" lvl="8" indent="-279400" algn="l" rtl="0">
              <a:lnSpc>
                <a:spcPct val="90000"/>
              </a:lnSpc>
              <a:spcBef>
                <a:spcPts val="1700"/>
              </a:spcBef>
              <a:spcAft>
                <a:spcPts val="0"/>
              </a:spcAft>
              <a:buClr>
                <a:srgbClr val="000000"/>
              </a:buClr>
              <a:buSzPts val="800"/>
              <a:buChar char="•"/>
              <a:defRPr/>
            </a:lvl9pPr>
          </a:lstStyle>
          <a:p>
            <a:endParaRPr/>
          </a:p>
        </p:txBody>
      </p:sp>
      <p:sp>
        <p:nvSpPr>
          <p:cNvPr id="720" name="Google Shape;720;p123"/>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b="0">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721" name="Google Shape;721;p123"/>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28600" algn="l" rtl="0">
              <a:lnSpc>
                <a:spcPct val="100000"/>
              </a:lnSpc>
              <a:spcBef>
                <a:spcPts val="0"/>
              </a:spcBef>
              <a:spcAft>
                <a:spcPts val="0"/>
              </a:spcAft>
              <a:buClr>
                <a:srgbClr val="000000"/>
              </a:buClr>
              <a:buSzPts val="2100"/>
              <a:buFont typeface="Helvetica Neue"/>
              <a:buNone/>
              <a:defRPr sz="2100" b="1"/>
            </a:lvl2pPr>
            <a:lvl3pPr marL="1371600" lvl="2" indent="-228600" algn="l" rtl="0">
              <a:lnSpc>
                <a:spcPct val="100000"/>
              </a:lnSpc>
              <a:spcBef>
                <a:spcPts val="0"/>
              </a:spcBef>
              <a:spcAft>
                <a:spcPts val="0"/>
              </a:spcAft>
              <a:buClr>
                <a:srgbClr val="000000"/>
              </a:buClr>
              <a:buSzPts val="2100"/>
              <a:buFont typeface="Helvetica Neue"/>
              <a:buNone/>
              <a:defRPr sz="2100" b="1"/>
            </a:lvl3pPr>
            <a:lvl4pPr marL="1828800" lvl="3" indent="-228600" algn="l" rtl="0">
              <a:lnSpc>
                <a:spcPct val="100000"/>
              </a:lnSpc>
              <a:spcBef>
                <a:spcPts val="0"/>
              </a:spcBef>
              <a:spcAft>
                <a:spcPts val="0"/>
              </a:spcAft>
              <a:buClr>
                <a:srgbClr val="000000"/>
              </a:buClr>
              <a:buSzPts val="2100"/>
              <a:buFont typeface="Helvetica Neue"/>
              <a:buNone/>
              <a:defRPr sz="2100" b="1"/>
            </a:lvl4pPr>
            <a:lvl5pPr marL="2286000" lvl="4" indent="-228600" algn="l" rtl="0">
              <a:lnSpc>
                <a:spcPct val="100000"/>
              </a:lnSpc>
              <a:spcBef>
                <a:spcPts val="0"/>
              </a:spcBef>
              <a:spcAft>
                <a:spcPts val="0"/>
              </a:spcAft>
              <a:buClr>
                <a:srgbClr val="000000"/>
              </a:buClr>
              <a:buSzPts val="2100"/>
              <a:buFont typeface="Helvetica Neue"/>
              <a:buNone/>
              <a:defRPr sz="2100" b="1"/>
            </a:lvl5pPr>
            <a:lvl6pPr marL="2743200" lvl="5" indent="-279400" algn="l" rtl="0">
              <a:lnSpc>
                <a:spcPct val="90000"/>
              </a:lnSpc>
              <a:spcBef>
                <a:spcPts val="1700"/>
              </a:spcBef>
              <a:spcAft>
                <a:spcPts val="0"/>
              </a:spcAft>
              <a:buClr>
                <a:srgbClr val="000000"/>
              </a:buClr>
              <a:buSzPts val="800"/>
              <a:buChar char="•"/>
              <a:defRPr/>
            </a:lvl6pPr>
            <a:lvl7pPr marL="3200400" lvl="6" indent="-279400" algn="l" rtl="0">
              <a:lnSpc>
                <a:spcPct val="90000"/>
              </a:lnSpc>
              <a:spcBef>
                <a:spcPts val="1700"/>
              </a:spcBef>
              <a:spcAft>
                <a:spcPts val="0"/>
              </a:spcAft>
              <a:buClr>
                <a:srgbClr val="000000"/>
              </a:buClr>
              <a:buSzPts val="800"/>
              <a:buChar char="•"/>
              <a:defRPr/>
            </a:lvl7pPr>
            <a:lvl8pPr marL="3657600" lvl="7" indent="-279400" algn="l" rtl="0">
              <a:lnSpc>
                <a:spcPct val="90000"/>
              </a:lnSpc>
              <a:spcBef>
                <a:spcPts val="1700"/>
              </a:spcBef>
              <a:spcAft>
                <a:spcPts val="0"/>
              </a:spcAft>
              <a:buClr>
                <a:srgbClr val="000000"/>
              </a:buClr>
              <a:buSzPts val="800"/>
              <a:buChar char="•"/>
              <a:defRPr/>
            </a:lvl8pPr>
            <a:lvl9pPr marL="4114800" lvl="8" indent="-279400" algn="l" rtl="0">
              <a:lnSpc>
                <a:spcPct val="90000"/>
              </a:lnSpc>
              <a:spcBef>
                <a:spcPts val="1700"/>
              </a:spcBef>
              <a:spcAft>
                <a:spcPts val="0"/>
              </a:spcAft>
              <a:buClr>
                <a:srgbClr val="000000"/>
              </a:buClr>
              <a:buSzPts val="800"/>
              <a:buChar char="•"/>
              <a:defRPr/>
            </a:lvl9pPr>
          </a:lstStyle>
          <a:p>
            <a:endParaRPr/>
          </a:p>
        </p:txBody>
      </p:sp>
      <p:sp>
        <p:nvSpPr>
          <p:cNvPr id="722" name="Google Shape;722;p123"/>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rgbClr val="4B4B4B"/>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Page Title">
  <p:cSld name="Blank 2_4">
    <p:bg>
      <p:bgPr>
        <a:solidFill>
          <a:srgbClr val="FEFDFF"/>
        </a:solidFill>
        <a:effectLst/>
      </p:bgPr>
    </p:bg>
    <p:spTree>
      <p:nvGrpSpPr>
        <p:cNvPr id="1" name="Shape 723"/>
        <p:cNvGrpSpPr/>
        <p:nvPr/>
      </p:nvGrpSpPr>
      <p:grpSpPr>
        <a:xfrm>
          <a:off x="0" y="0"/>
          <a:ext cx="0" cy="0"/>
          <a:chOff x="0" y="0"/>
          <a:chExt cx="0" cy="0"/>
        </a:xfrm>
      </p:grpSpPr>
      <p:pic>
        <p:nvPicPr>
          <p:cNvPr id="724" name="Google Shape;724;p1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725" name="Google Shape;725;p124"/>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rgbClr val="880D0D"/>
              </a:buClr>
              <a:buSzPts val="800"/>
              <a:buFont typeface="Barlow"/>
              <a:buNone/>
              <a:defRPr sz="800" b="1">
                <a:solidFill>
                  <a:srgbClr val="880D0D"/>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726" name="Google Shape;726;p124"/>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7" name="Google Shape;727;p124"/>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sp>
        <p:nvSpPr>
          <p:cNvPr id="728" name="Google Shape;728;p124"/>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8472458" y="4663217"/>
            <a:ext cx="548700" cy="161700"/>
          </a:xfrm>
          <a:prstGeom prst="rect">
            <a:avLst/>
          </a:prstGeom>
        </p:spPr>
        <p:txBody>
          <a:bodyPr spcFirstLastPara="1" wrap="square" lIns="19050" tIns="19050" rIns="19050" bIns="19050" anchor="t" anchorCtr="0">
            <a:spAutoFit/>
          </a:bodyPr>
          <a:lstStyle>
            <a:lvl1pPr lvl="0" rtl="0">
              <a:buNone/>
              <a:defRPr sz="800">
                <a:latin typeface="Barlow Condensed Light"/>
                <a:ea typeface="Barlow Condensed Light"/>
                <a:cs typeface="Barlow Condensed Light"/>
                <a:sym typeface="Barlow Condensed Light"/>
              </a:defRPr>
            </a:lvl1pPr>
            <a:lvl2pPr lvl="1" rtl="0">
              <a:buNone/>
              <a:defRPr sz="800">
                <a:latin typeface="Barlow Condensed Light"/>
                <a:ea typeface="Barlow Condensed Light"/>
                <a:cs typeface="Barlow Condensed Light"/>
                <a:sym typeface="Barlow Condensed Light"/>
              </a:defRPr>
            </a:lvl2pPr>
            <a:lvl3pPr lvl="2" rtl="0">
              <a:buNone/>
              <a:defRPr sz="800">
                <a:latin typeface="Barlow Condensed Light"/>
                <a:ea typeface="Barlow Condensed Light"/>
                <a:cs typeface="Barlow Condensed Light"/>
                <a:sym typeface="Barlow Condensed Light"/>
              </a:defRPr>
            </a:lvl3pPr>
            <a:lvl4pPr lvl="3" rtl="0">
              <a:buNone/>
              <a:defRPr sz="800">
                <a:latin typeface="Barlow Condensed Light"/>
                <a:ea typeface="Barlow Condensed Light"/>
                <a:cs typeface="Barlow Condensed Light"/>
                <a:sym typeface="Barlow Condensed Light"/>
              </a:defRPr>
            </a:lvl4pPr>
            <a:lvl5pPr lvl="4" rtl="0">
              <a:buNone/>
              <a:defRPr sz="800">
                <a:latin typeface="Barlow Condensed Light"/>
                <a:ea typeface="Barlow Condensed Light"/>
                <a:cs typeface="Barlow Condensed Light"/>
                <a:sym typeface="Barlow Condensed Light"/>
              </a:defRPr>
            </a:lvl5pPr>
            <a:lvl6pPr lvl="5" rtl="0">
              <a:buNone/>
              <a:defRPr sz="800">
                <a:latin typeface="Barlow Condensed Light"/>
                <a:ea typeface="Barlow Condensed Light"/>
                <a:cs typeface="Barlow Condensed Light"/>
                <a:sym typeface="Barlow Condensed Light"/>
              </a:defRPr>
            </a:lvl6pPr>
            <a:lvl7pPr lvl="6" rtl="0">
              <a:buNone/>
              <a:defRPr sz="800">
                <a:latin typeface="Barlow Condensed Light"/>
                <a:ea typeface="Barlow Condensed Light"/>
                <a:cs typeface="Barlow Condensed Light"/>
                <a:sym typeface="Barlow Condensed Light"/>
              </a:defRPr>
            </a:lvl7pPr>
            <a:lvl8pPr lvl="7" rtl="0">
              <a:buNone/>
              <a:defRPr sz="800">
                <a:latin typeface="Barlow Condensed Light"/>
                <a:ea typeface="Barlow Condensed Light"/>
                <a:cs typeface="Barlow Condensed Light"/>
                <a:sym typeface="Barlow Condensed Light"/>
              </a:defRPr>
            </a:lvl8pPr>
            <a:lvl9pPr lvl="8" rtl="0">
              <a:buNone/>
              <a:defRPr sz="800">
                <a:latin typeface="Barlow Condensed Light"/>
                <a:ea typeface="Barlow Condensed Light"/>
                <a:cs typeface="Barlow Condensed Light"/>
                <a:sym typeface="Barlow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3"/>
        <p:cNvGrpSpPr/>
        <p:nvPr/>
      </p:nvGrpSpPr>
      <p:grpSpPr>
        <a:xfrm>
          <a:off x="0" y="0"/>
          <a:ext cx="0" cy="0"/>
          <a:chOff x="0" y="0"/>
          <a:chExt cx="0" cy="0"/>
        </a:xfrm>
      </p:grpSpPr>
      <p:sp>
        <p:nvSpPr>
          <p:cNvPr id="734" name="Google Shape;734;p1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5" name="Google Shape;735;p1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6" name="Google Shape;736;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7"/>
        <p:cNvGrpSpPr/>
        <p:nvPr/>
      </p:nvGrpSpPr>
      <p:grpSpPr>
        <a:xfrm>
          <a:off x="0" y="0"/>
          <a:ext cx="0" cy="0"/>
          <a:chOff x="0" y="0"/>
          <a:chExt cx="0" cy="0"/>
        </a:xfrm>
      </p:grpSpPr>
      <p:sp>
        <p:nvSpPr>
          <p:cNvPr id="738" name="Google Shape;738;p1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9" name="Google Shape;739;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0"/>
        <p:cNvGrpSpPr/>
        <p:nvPr/>
      </p:nvGrpSpPr>
      <p:grpSpPr>
        <a:xfrm>
          <a:off x="0" y="0"/>
          <a:ext cx="0" cy="0"/>
          <a:chOff x="0" y="0"/>
          <a:chExt cx="0" cy="0"/>
        </a:xfrm>
      </p:grpSpPr>
      <p:sp>
        <p:nvSpPr>
          <p:cNvPr id="741" name="Google Shape;741;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2" name="Google Shape;742;p1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43" name="Google Shape;743;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4"/>
        <p:cNvGrpSpPr/>
        <p:nvPr/>
      </p:nvGrpSpPr>
      <p:grpSpPr>
        <a:xfrm>
          <a:off x="0" y="0"/>
          <a:ext cx="0" cy="0"/>
          <a:chOff x="0" y="0"/>
          <a:chExt cx="0" cy="0"/>
        </a:xfrm>
      </p:grpSpPr>
      <p:sp>
        <p:nvSpPr>
          <p:cNvPr id="745" name="Google Shape;745;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6" name="Google Shape;746;p1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7" name="Google Shape;747;p1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8" name="Google Shape;748;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9"/>
        <p:cNvGrpSpPr/>
        <p:nvPr/>
      </p:nvGrpSpPr>
      <p:grpSpPr>
        <a:xfrm>
          <a:off x="0" y="0"/>
          <a:ext cx="0" cy="0"/>
          <a:chOff x="0" y="0"/>
          <a:chExt cx="0" cy="0"/>
        </a:xfrm>
      </p:grpSpPr>
      <p:sp>
        <p:nvSpPr>
          <p:cNvPr id="750" name="Google Shape;750;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1" name="Google Shape;751;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2"/>
        <p:cNvGrpSpPr/>
        <p:nvPr/>
      </p:nvGrpSpPr>
      <p:grpSpPr>
        <a:xfrm>
          <a:off x="0" y="0"/>
          <a:ext cx="0" cy="0"/>
          <a:chOff x="0" y="0"/>
          <a:chExt cx="0" cy="0"/>
        </a:xfrm>
      </p:grpSpPr>
      <p:sp>
        <p:nvSpPr>
          <p:cNvPr id="753" name="Google Shape;753;p1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4" name="Google Shape;754;p1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5" name="Google Shape;755;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6"/>
        <p:cNvGrpSpPr/>
        <p:nvPr/>
      </p:nvGrpSpPr>
      <p:grpSpPr>
        <a:xfrm>
          <a:off x="0" y="0"/>
          <a:ext cx="0" cy="0"/>
          <a:chOff x="0" y="0"/>
          <a:chExt cx="0" cy="0"/>
        </a:xfrm>
      </p:grpSpPr>
      <p:sp>
        <p:nvSpPr>
          <p:cNvPr id="757" name="Google Shape;757;p1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58" name="Google Shape;758;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9"/>
        <p:cNvGrpSpPr/>
        <p:nvPr/>
      </p:nvGrpSpPr>
      <p:grpSpPr>
        <a:xfrm>
          <a:off x="0" y="0"/>
          <a:ext cx="0" cy="0"/>
          <a:chOff x="0" y="0"/>
          <a:chExt cx="0" cy="0"/>
        </a:xfrm>
      </p:grpSpPr>
      <p:sp>
        <p:nvSpPr>
          <p:cNvPr id="760" name="Google Shape;760;p1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62" name="Google Shape;762;p1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3" name="Google Shape;763;p1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4" name="Google Shape;764;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5"/>
        <p:cNvGrpSpPr/>
        <p:nvPr/>
      </p:nvGrpSpPr>
      <p:grpSpPr>
        <a:xfrm>
          <a:off x="0" y="0"/>
          <a:ext cx="0" cy="0"/>
          <a:chOff x="0" y="0"/>
          <a:chExt cx="0" cy="0"/>
        </a:xfrm>
      </p:grpSpPr>
      <p:sp>
        <p:nvSpPr>
          <p:cNvPr id="766" name="Google Shape;766;p1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767" name="Google Shape;767;p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8"/>
        <p:cNvGrpSpPr/>
        <p:nvPr/>
      </p:nvGrpSpPr>
      <p:grpSpPr>
        <a:xfrm>
          <a:off x="0" y="0"/>
          <a:ext cx="0" cy="0"/>
          <a:chOff x="0" y="0"/>
          <a:chExt cx="0" cy="0"/>
        </a:xfrm>
      </p:grpSpPr>
      <p:sp>
        <p:nvSpPr>
          <p:cNvPr id="769" name="Google Shape;769;p1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70" name="Google Shape;770;p1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1" name="Google Shape;771;p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Divider">
  <p:cSld name="Blank 2_2">
    <p:bg>
      <p:bgPr>
        <a:solidFill>
          <a:schemeClr val="dk1"/>
        </a:solidFill>
        <a:effectLst/>
      </p:bgPr>
    </p:bg>
    <p:spTree>
      <p:nvGrpSpPr>
        <p:cNvPr id="1" name="Shape 99"/>
        <p:cNvGrpSpPr/>
        <p:nvPr/>
      </p:nvGrpSpPr>
      <p:grpSpPr>
        <a:xfrm>
          <a:off x="0" y="0"/>
          <a:ext cx="0" cy="0"/>
          <a:chOff x="0" y="0"/>
          <a:chExt cx="0" cy="0"/>
        </a:xfrm>
      </p:grpSpPr>
      <p:sp>
        <p:nvSpPr>
          <p:cNvPr id="100" name="Google Shape;100;p14"/>
          <p:cNvSpPr>
            <a:spLocks noGrp="1"/>
          </p:cNvSpPr>
          <p:nvPr>
            <p:ph type="pic" idx="2"/>
          </p:nvPr>
        </p:nvSpPr>
        <p:spPr>
          <a:xfrm>
            <a:off x="0" y="0"/>
            <a:ext cx="9144000" cy="5143500"/>
          </a:xfrm>
          <a:prstGeom prst="rect">
            <a:avLst/>
          </a:prstGeom>
          <a:noFill/>
          <a:ln>
            <a:noFill/>
          </a:ln>
        </p:spPr>
      </p:sp>
      <p:sp>
        <p:nvSpPr>
          <p:cNvPr id="101" name="Google Shape;101;p14"/>
          <p:cNvSpPr/>
          <p:nvPr/>
        </p:nvSpPr>
        <p:spPr>
          <a:xfrm rot="-5400000" flipH="1">
            <a:off x="-82207" y="118437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txBox="1">
            <a:spLocks noGrp="1"/>
          </p:cNvSpPr>
          <p:nvPr>
            <p:ph type="title"/>
          </p:nvPr>
        </p:nvSpPr>
        <p:spPr>
          <a:xfrm>
            <a:off x="667550" y="58812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103" name="Google Shape;103;p14"/>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a:spcBef>
                <a:spcPts val="2000"/>
              </a:spcBef>
              <a:spcAft>
                <a:spcPts val="0"/>
              </a:spcAft>
              <a:buSzPts val="400"/>
              <a:buNone/>
              <a:defRPr/>
            </a:lvl2pPr>
            <a:lvl3pPr lvl="2">
              <a:spcBef>
                <a:spcPts val="2000"/>
              </a:spcBef>
              <a:spcAft>
                <a:spcPts val="0"/>
              </a:spcAft>
              <a:buSzPts val="400"/>
              <a:buNone/>
              <a:defRPr/>
            </a:lvl3pPr>
            <a:lvl4pPr lvl="3">
              <a:spcBef>
                <a:spcPts val="2000"/>
              </a:spcBef>
              <a:spcAft>
                <a:spcPts val="0"/>
              </a:spcAft>
              <a:buSzPts val="400"/>
              <a:buNone/>
              <a:defRPr/>
            </a:lvl4pPr>
            <a:lvl5pPr lvl="4">
              <a:spcBef>
                <a:spcPts val="2000"/>
              </a:spcBef>
              <a:spcAft>
                <a:spcPts val="0"/>
              </a:spcAft>
              <a:buSzPts val="400"/>
              <a:buNone/>
              <a:defRPr/>
            </a:lvl5pPr>
            <a:lvl6pPr lvl="5">
              <a:spcBef>
                <a:spcPts val="2000"/>
              </a:spcBef>
              <a:spcAft>
                <a:spcPts val="0"/>
              </a:spcAft>
              <a:buSzPts val="400"/>
              <a:buNone/>
              <a:defRPr/>
            </a:lvl6pPr>
            <a:lvl7pPr lvl="6">
              <a:spcBef>
                <a:spcPts val="2000"/>
              </a:spcBef>
              <a:spcAft>
                <a:spcPts val="0"/>
              </a:spcAft>
              <a:buSzPts val="400"/>
              <a:buNone/>
              <a:defRPr/>
            </a:lvl7pPr>
            <a:lvl8pPr lvl="7">
              <a:spcBef>
                <a:spcPts val="2000"/>
              </a:spcBef>
              <a:spcAft>
                <a:spcPts val="0"/>
              </a:spcAft>
              <a:buSzPts val="400"/>
              <a:buNone/>
              <a:defRPr/>
            </a:lvl8pPr>
            <a:lvl9pPr lvl="8">
              <a:spcBef>
                <a:spcPts val="2000"/>
              </a:spcBef>
              <a:spcAft>
                <a:spcPts val="0"/>
              </a:spcAft>
              <a:buSzPts val="400"/>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2"/>
        <p:cNvGrpSpPr/>
        <p:nvPr/>
      </p:nvGrpSpPr>
      <p:grpSpPr>
        <a:xfrm>
          <a:off x="0" y="0"/>
          <a:ext cx="0" cy="0"/>
          <a:chOff x="0" y="0"/>
          <a:chExt cx="0" cy="0"/>
        </a:xfrm>
      </p:grpSpPr>
      <p:sp>
        <p:nvSpPr>
          <p:cNvPr id="773" name="Google Shape;773;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74"/>
        <p:cNvGrpSpPr/>
        <p:nvPr/>
      </p:nvGrpSpPr>
      <p:grpSpPr>
        <a:xfrm>
          <a:off x="0" y="0"/>
          <a:ext cx="0" cy="0"/>
          <a:chOff x="0" y="0"/>
          <a:chExt cx="0" cy="0"/>
        </a:xfrm>
      </p:grpSpPr>
      <p:sp>
        <p:nvSpPr>
          <p:cNvPr id="775" name="Google Shape;775;p137"/>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5800" b="0" i="0">
                <a:solidFill>
                  <a:srgbClr val="DAC160"/>
                </a:solidFill>
                <a:latin typeface="DM Serif Display"/>
                <a:ea typeface="DM Serif Display"/>
                <a:cs typeface="DM Serif Display"/>
                <a:sym typeface="DM Serif Displ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6" name="Google Shape;776;p137"/>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777" name="Google Shape;777;p137"/>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8" name="Google Shape;778;p137"/>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9" name="Google Shape;779;p137"/>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1_Blank" type="obj">
  <p:cSld name="OBJECT">
    <p:spTree>
      <p:nvGrpSpPr>
        <p:cNvPr id="1" name="Shape 780"/>
        <p:cNvGrpSpPr/>
        <p:nvPr/>
      </p:nvGrpSpPr>
      <p:grpSpPr>
        <a:xfrm>
          <a:off x="0" y="0"/>
          <a:ext cx="0" cy="0"/>
          <a:chOff x="0" y="0"/>
          <a:chExt cx="0" cy="0"/>
        </a:xfrm>
      </p:grpSpPr>
      <p:sp>
        <p:nvSpPr>
          <p:cNvPr id="781" name="Google Shape;781;p138"/>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82" name="Google Shape;782;p138"/>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83" name="Google Shape;783;p138"/>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lvl="0" indent="0" algn="r" rtl="0">
              <a:lnSpc>
                <a:spcPct val="100000"/>
              </a:lnSpc>
              <a:spcBef>
                <a:spcPts val="0"/>
              </a:spcBef>
              <a:spcAft>
                <a:spcPts val="0"/>
              </a:spcAft>
              <a:buSzPts val="1000"/>
              <a:buNone/>
              <a:defRPr>
                <a:solidFill>
                  <a:srgbClr val="888888"/>
                </a:solidFill>
              </a:defRPr>
            </a:lvl1pPr>
            <a:lvl2pPr marL="0" lvl="1" indent="0" algn="r" rtl="0">
              <a:lnSpc>
                <a:spcPct val="100000"/>
              </a:lnSpc>
              <a:spcBef>
                <a:spcPts val="0"/>
              </a:spcBef>
              <a:spcAft>
                <a:spcPts val="0"/>
              </a:spcAft>
              <a:buSzPts val="1000"/>
              <a:buNone/>
              <a:defRPr>
                <a:solidFill>
                  <a:srgbClr val="888888"/>
                </a:solidFill>
              </a:defRPr>
            </a:lvl2pPr>
            <a:lvl3pPr marL="0" lvl="2" indent="0" algn="r" rtl="0">
              <a:lnSpc>
                <a:spcPct val="100000"/>
              </a:lnSpc>
              <a:spcBef>
                <a:spcPts val="0"/>
              </a:spcBef>
              <a:spcAft>
                <a:spcPts val="0"/>
              </a:spcAft>
              <a:buSzPts val="1000"/>
              <a:buNone/>
              <a:defRPr>
                <a:solidFill>
                  <a:srgbClr val="888888"/>
                </a:solidFill>
              </a:defRPr>
            </a:lvl3pPr>
            <a:lvl4pPr marL="0" lvl="3" indent="0" algn="r" rtl="0">
              <a:lnSpc>
                <a:spcPct val="100000"/>
              </a:lnSpc>
              <a:spcBef>
                <a:spcPts val="0"/>
              </a:spcBef>
              <a:spcAft>
                <a:spcPts val="0"/>
              </a:spcAft>
              <a:buSzPts val="1000"/>
              <a:buNone/>
              <a:defRPr>
                <a:solidFill>
                  <a:srgbClr val="888888"/>
                </a:solidFill>
              </a:defRPr>
            </a:lvl4pPr>
            <a:lvl5pPr marL="0" lvl="4" indent="0" algn="r" rtl="0">
              <a:lnSpc>
                <a:spcPct val="100000"/>
              </a:lnSpc>
              <a:spcBef>
                <a:spcPts val="0"/>
              </a:spcBef>
              <a:spcAft>
                <a:spcPts val="0"/>
              </a:spcAft>
              <a:buSzPts val="1000"/>
              <a:buNone/>
              <a:defRPr>
                <a:solidFill>
                  <a:srgbClr val="888888"/>
                </a:solidFill>
              </a:defRPr>
            </a:lvl5pPr>
            <a:lvl6pPr marL="0" lvl="5" indent="0" algn="r" rtl="0">
              <a:lnSpc>
                <a:spcPct val="100000"/>
              </a:lnSpc>
              <a:spcBef>
                <a:spcPts val="0"/>
              </a:spcBef>
              <a:spcAft>
                <a:spcPts val="0"/>
              </a:spcAft>
              <a:buSzPts val="1000"/>
              <a:buNone/>
              <a:defRPr>
                <a:solidFill>
                  <a:srgbClr val="888888"/>
                </a:solidFill>
              </a:defRPr>
            </a:lvl6pPr>
            <a:lvl7pPr marL="0" lvl="6" indent="0" algn="r" rtl="0">
              <a:lnSpc>
                <a:spcPct val="100000"/>
              </a:lnSpc>
              <a:spcBef>
                <a:spcPts val="0"/>
              </a:spcBef>
              <a:spcAft>
                <a:spcPts val="0"/>
              </a:spcAft>
              <a:buSzPts val="1000"/>
              <a:buNone/>
              <a:defRPr>
                <a:solidFill>
                  <a:srgbClr val="888888"/>
                </a:solidFill>
              </a:defRPr>
            </a:lvl7pPr>
            <a:lvl8pPr marL="0" lvl="7" indent="0" algn="r" rtl="0">
              <a:lnSpc>
                <a:spcPct val="100000"/>
              </a:lnSpc>
              <a:spcBef>
                <a:spcPts val="0"/>
              </a:spcBef>
              <a:spcAft>
                <a:spcPts val="0"/>
              </a:spcAft>
              <a:buSzPts val="1000"/>
              <a:buNone/>
              <a:defRPr>
                <a:solidFill>
                  <a:srgbClr val="888888"/>
                </a:solidFill>
              </a:defRPr>
            </a:lvl8pPr>
            <a:lvl9pPr marL="0" lvl="8" indent="0" algn="r" rtl="0">
              <a:lnSpc>
                <a:spcPct val="100000"/>
              </a:lnSpc>
              <a:spcBef>
                <a:spcPts val="0"/>
              </a:spcBef>
              <a:spcAft>
                <a:spcPts val="0"/>
              </a:spcAft>
              <a:buSzPts val="1000"/>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000" b="0" i="0" u="none" strike="noStrike" cap="none">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784"/>
        <p:cNvGrpSpPr/>
        <p:nvPr/>
      </p:nvGrpSpPr>
      <p:grpSpPr>
        <a:xfrm>
          <a:off x="0" y="0"/>
          <a:ext cx="0" cy="0"/>
          <a:chOff x="0" y="0"/>
          <a:chExt cx="0" cy="0"/>
        </a:xfrm>
      </p:grpSpPr>
      <p:sp>
        <p:nvSpPr>
          <p:cNvPr id="785" name="Google Shape;785;p139"/>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5800" b="0" i="0">
                <a:solidFill>
                  <a:srgbClr val="DAC160"/>
                </a:solidFill>
                <a:latin typeface="DM Serif Display"/>
                <a:ea typeface="DM Serif Display"/>
                <a:cs typeface="DM Serif Display"/>
                <a:sym typeface="DM Serif Displ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6" name="Google Shape;786;p139"/>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787" name="Google Shape;787;p139"/>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8" name="Google Shape;788;p13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9" name="Google Shape;789;p139"/>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Content 2">
  <p:cSld name="Title and Content_2">
    <p:spTree>
      <p:nvGrpSpPr>
        <p:cNvPr id="1" name="Shape 790"/>
        <p:cNvGrpSpPr/>
        <p:nvPr/>
      </p:nvGrpSpPr>
      <p:grpSpPr>
        <a:xfrm>
          <a:off x="0" y="0"/>
          <a:ext cx="0" cy="0"/>
          <a:chOff x="0" y="0"/>
          <a:chExt cx="0" cy="0"/>
        </a:xfrm>
      </p:grpSpPr>
      <p:sp>
        <p:nvSpPr>
          <p:cNvPr id="791" name="Google Shape;791;p140"/>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5800" b="0" i="0">
                <a:solidFill>
                  <a:srgbClr val="DAC160"/>
                </a:solidFill>
                <a:latin typeface="DM Serif Display"/>
                <a:ea typeface="DM Serif Display"/>
                <a:cs typeface="DM Serif Display"/>
                <a:sym typeface="DM Serif Displ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2" name="Google Shape;792;p140"/>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793" name="Google Shape;793;p140"/>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4" name="Google Shape;794;p140"/>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5" name="Google Shape;795;p140"/>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Divider 1">
  <p:cSld name="Blank 2_2_1">
    <p:bg>
      <p:bgPr>
        <a:solidFill>
          <a:schemeClr val="dk1"/>
        </a:solidFill>
        <a:effectLst/>
      </p:bgPr>
    </p:bg>
    <p:spTree>
      <p:nvGrpSpPr>
        <p:cNvPr id="1" name="Shape 104"/>
        <p:cNvGrpSpPr/>
        <p:nvPr/>
      </p:nvGrpSpPr>
      <p:grpSpPr>
        <a:xfrm>
          <a:off x="0" y="0"/>
          <a:ext cx="0" cy="0"/>
          <a:chOff x="0" y="0"/>
          <a:chExt cx="0" cy="0"/>
        </a:xfrm>
      </p:grpSpPr>
      <p:sp>
        <p:nvSpPr>
          <p:cNvPr id="105" name="Google Shape;105;p15"/>
          <p:cNvSpPr>
            <a:spLocks noGrp="1"/>
          </p:cNvSpPr>
          <p:nvPr>
            <p:ph type="pic" idx="2"/>
          </p:nvPr>
        </p:nvSpPr>
        <p:spPr>
          <a:xfrm>
            <a:off x="0" y="0"/>
            <a:ext cx="9144000" cy="5143500"/>
          </a:xfrm>
          <a:prstGeom prst="rect">
            <a:avLst/>
          </a:prstGeom>
          <a:noFill/>
          <a:ln>
            <a:noFill/>
          </a:ln>
        </p:spPr>
      </p:sp>
      <p:sp>
        <p:nvSpPr>
          <p:cNvPr id="106" name="Google Shape;106;p15"/>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5"/>
          <p:cNvSpPr txBox="1">
            <a:spLocks noGrp="1"/>
          </p:cNvSpPr>
          <p:nvPr>
            <p:ph type="title"/>
          </p:nvPr>
        </p:nvSpPr>
        <p:spPr>
          <a:xfrm>
            <a:off x="667550" y="307997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108" name="Google Shape;108;p15"/>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rtl="0">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2000"/>
              </a:spcBef>
              <a:spcAft>
                <a:spcPts val="0"/>
              </a:spcAft>
              <a:buSzPts val="400"/>
              <a:buNone/>
              <a:defRPr/>
            </a:lvl2pPr>
            <a:lvl3pPr lvl="2" rtl="0">
              <a:spcBef>
                <a:spcPts val="2000"/>
              </a:spcBef>
              <a:spcAft>
                <a:spcPts val="0"/>
              </a:spcAft>
              <a:buSzPts val="400"/>
              <a:buNone/>
              <a:defRPr/>
            </a:lvl3pPr>
            <a:lvl4pPr lvl="3" rtl="0">
              <a:spcBef>
                <a:spcPts val="2000"/>
              </a:spcBef>
              <a:spcAft>
                <a:spcPts val="0"/>
              </a:spcAft>
              <a:buSzPts val="400"/>
              <a:buNone/>
              <a:defRPr/>
            </a:lvl4pPr>
            <a:lvl5pPr lvl="4" rtl="0">
              <a:spcBef>
                <a:spcPts val="2000"/>
              </a:spcBef>
              <a:spcAft>
                <a:spcPts val="0"/>
              </a:spcAft>
              <a:buSzPts val="400"/>
              <a:buNone/>
              <a:defRPr/>
            </a:lvl5pPr>
            <a:lvl6pPr lvl="5" rtl="0">
              <a:spcBef>
                <a:spcPts val="2000"/>
              </a:spcBef>
              <a:spcAft>
                <a:spcPts val="0"/>
              </a:spcAft>
              <a:buSzPts val="400"/>
              <a:buNone/>
              <a:defRPr/>
            </a:lvl6pPr>
            <a:lvl7pPr lvl="6" rtl="0">
              <a:spcBef>
                <a:spcPts val="2000"/>
              </a:spcBef>
              <a:spcAft>
                <a:spcPts val="0"/>
              </a:spcAft>
              <a:buSzPts val="400"/>
              <a:buNone/>
              <a:defRPr/>
            </a:lvl7pPr>
            <a:lvl8pPr lvl="7" rtl="0">
              <a:spcBef>
                <a:spcPts val="2000"/>
              </a:spcBef>
              <a:spcAft>
                <a:spcPts val="0"/>
              </a:spcAft>
              <a:buSzPts val="400"/>
              <a:buNone/>
              <a:defRPr/>
            </a:lvl8pPr>
            <a:lvl9pPr lvl="8" rtl="0">
              <a:spcBef>
                <a:spcPts val="2000"/>
              </a:spcBef>
              <a:spcAft>
                <a:spcPts val="0"/>
              </a:spcAft>
              <a:buSzPts val="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109"/>
        <p:cNvGrpSpPr/>
        <p:nvPr/>
      </p:nvGrpSpPr>
      <p:grpSpPr>
        <a:xfrm>
          <a:off x="0" y="0"/>
          <a:ext cx="0" cy="0"/>
          <a:chOff x="0" y="0"/>
          <a:chExt cx="0" cy="0"/>
        </a:xfrm>
      </p:grpSpPr>
      <p:sp>
        <p:nvSpPr>
          <p:cNvPr id="110" name="Google Shape;110;p16"/>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d Gradient">
  <p:cSld name="CUSTOM_4">
    <p:bg>
      <p:bgPr>
        <a:solidFill>
          <a:schemeClr val="dk1"/>
        </a:solidFill>
        <a:effectLst/>
      </p:bgPr>
    </p:bg>
    <p:spTree>
      <p:nvGrpSpPr>
        <p:cNvPr id="1" name="Shape 111"/>
        <p:cNvGrpSpPr/>
        <p:nvPr/>
      </p:nvGrpSpPr>
      <p:grpSpPr>
        <a:xfrm>
          <a:off x="0" y="0"/>
          <a:ext cx="0" cy="0"/>
          <a:chOff x="0" y="0"/>
          <a:chExt cx="0" cy="0"/>
        </a:xfrm>
      </p:grpSpPr>
      <p:pic>
        <p:nvPicPr>
          <p:cNvPr id="112" name="Google Shape;112;p1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11162"/>
            <a:ext cx="9142856" cy="5165184"/>
          </a:xfrm>
          <a:prstGeom prst="rect">
            <a:avLst/>
          </a:prstGeom>
          <a:noFill/>
          <a:ln>
            <a:noFill/>
          </a:ln>
        </p:spPr>
      </p:pic>
      <p:sp>
        <p:nvSpPr>
          <p:cNvPr id="113" name="Google Shape;113;p17"/>
          <p:cNvSpPr txBox="1">
            <a:spLocks noGrp="1"/>
          </p:cNvSpPr>
          <p:nvPr>
            <p:ph type="sldNum" idx="12"/>
          </p:nvPr>
        </p:nvSpPr>
        <p:spPr>
          <a:xfrm>
            <a:off x="6909178" y="4871006"/>
            <a:ext cx="2057400" cy="276900"/>
          </a:xfrm>
          <a:prstGeom prst="rect">
            <a:avLst/>
          </a:prstGeom>
        </p:spPr>
        <p:txBody>
          <a:bodyPr spcFirstLastPara="1" wrap="square" lIns="91425" tIns="91425" rIns="91425" bIns="91425" anchor="t" anchorCtr="0">
            <a:spAutoFit/>
          </a:bodyPr>
          <a:lstStyle>
            <a:lvl1pPr lvl="0" algn="r" rtl="0">
              <a:buClr>
                <a:srgbClr val="4B4B4B"/>
              </a:buClr>
              <a:buSzPts val="900"/>
              <a:buFont typeface="Arial"/>
              <a:buNone/>
              <a:defRPr sz="600">
                <a:solidFill>
                  <a:schemeClr val="lt1"/>
                </a:solidFill>
                <a:latin typeface="Barlow Light"/>
                <a:ea typeface="Barlow Light"/>
                <a:cs typeface="Barlow Light"/>
                <a:sym typeface="Barlow Light"/>
              </a:defRPr>
            </a:lvl1pPr>
            <a:lvl2pPr lvl="1" algn="r" rtl="0">
              <a:buClr>
                <a:srgbClr val="4B4B4B"/>
              </a:buClr>
              <a:buSzPts val="900"/>
              <a:buFont typeface="Arial"/>
              <a:buNone/>
              <a:defRPr sz="600">
                <a:solidFill>
                  <a:schemeClr val="lt1"/>
                </a:solidFill>
                <a:latin typeface="Barlow Light"/>
                <a:ea typeface="Barlow Light"/>
                <a:cs typeface="Barlow Light"/>
                <a:sym typeface="Barlow Light"/>
              </a:defRPr>
            </a:lvl2pPr>
            <a:lvl3pPr lvl="2" algn="r" rtl="0">
              <a:buClr>
                <a:srgbClr val="4B4B4B"/>
              </a:buClr>
              <a:buSzPts val="900"/>
              <a:buFont typeface="Arial"/>
              <a:buNone/>
              <a:defRPr sz="600">
                <a:solidFill>
                  <a:schemeClr val="lt1"/>
                </a:solidFill>
                <a:latin typeface="Barlow Light"/>
                <a:ea typeface="Barlow Light"/>
                <a:cs typeface="Barlow Light"/>
                <a:sym typeface="Barlow Light"/>
              </a:defRPr>
            </a:lvl3pPr>
            <a:lvl4pPr lvl="3" algn="r" rtl="0">
              <a:buClr>
                <a:srgbClr val="4B4B4B"/>
              </a:buClr>
              <a:buSzPts val="900"/>
              <a:buFont typeface="Arial"/>
              <a:buNone/>
              <a:defRPr sz="600">
                <a:solidFill>
                  <a:schemeClr val="lt1"/>
                </a:solidFill>
                <a:latin typeface="Barlow Light"/>
                <a:ea typeface="Barlow Light"/>
                <a:cs typeface="Barlow Light"/>
                <a:sym typeface="Barlow Light"/>
              </a:defRPr>
            </a:lvl4pPr>
            <a:lvl5pPr lvl="4" algn="r" rtl="0">
              <a:buClr>
                <a:srgbClr val="4B4B4B"/>
              </a:buClr>
              <a:buSzPts val="900"/>
              <a:buFont typeface="Arial"/>
              <a:buNone/>
              <a:defRPr sz="600">
                <a:solidFill>
                  <a:schemeClr val="lt1"/>
                </a:solidFill>
                <a:latin typeface="Barlow Light"/>
                <a:ea typeface="Barlow Light"/>
                <a:cs typeface="Barlow Light"/>
                <a:sym typeface="Barlow Light"/>
              </a:defRPr>
            </a:lvl5pPr>
            <a:lvl6pPr lvl="5" algn="r" rtl="0">
              <a:buClr>
                <a:srgbClr val="4B4B4B"/>
              </a:buClr>
              <a:buSzPts val="900"/>
              <a:buFont typeface="Arial"/>
              <a:buNone/>
              <a:defRPr sz="600">
                <a:solidFill>
                  <a:schemeClr val="lt1"/>
                </a:solidFill>
                <a:latin typeface="Barlow Light"/>
                <a:ea typeface="Barlow Light"/>
                <a:cs typeface="Barlow Light"/>
                <a:sym typeface="Barlow Light"/>
              </a:defRPr>
            </a:lvl6pPr>
            <a:lvl7pPr lvl="6" algn="r" rtl="0">
              <a:buClr>
                <a:srgbClr val="4B4B4B"/>
              </a:buClr>
              <a:buSzPts val="900"/>
              <a:buFont typeface="Arial"/>
              <a:buNone/>
              <a:defRPr sz="600">
                <a:solidFill>
                  <a:schemeClr val="lt1"/>
                </a:solidFill>
                <a:latin typeface="Barlow Light"/>
                <a:ea typeface="Barlow Light"/>
                <a:cs typeface="Barlow Light"/>
                <a:sym typeface="Barlow Light"/>
              </a:defRPr>
            </a:lvl7pPr>
            <a:lvl8pPr lvl="7" algn="r" rtl="0">
              <a:buClr>
                <a:srgbClr val="4B4B4B"/>
              </a:buClr>
              <a:buSzPts val="900"/>
              <a:buFont typeface="Arial"/>
              <a:buNone/>
              <a:defRPr sz="600">
                <a:solidFill>
                  <a:schemeClr val="lt1"/>
                </a:solidFill>
                <a:latin typeface="Barlow Light"/>
                <a:ea typeface="Barlow Light"/>
                <a:cs typeface="Barlow Light"/>
                <a:sym typeface="Barlow Light"/>
              </a:defRPr>
            </a:lvl8pPr>
            <a:lvl9pPr lvl="8" algn="r" rtl="0">
              <a:buClr>
                <a:srgbClr val="4B4B4B"/>
              </a:buClr>
              <a:buSzPts val="900"/>
              <a:buFont typeface="Arial"/>
              <a:buNone/>
              <a:defRPr sz="6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17"/>
          <p:cNvSpPr txBox="1"/>
          <p:nvPr/>
        </p:nvSpPr>
        <p:spPr>
          <a:xfrm>
            <a:off x="242973" y="4870925"/>
            <a:ext cx="3921600" cy="2679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rgbClr val="000000"/>
              </a:buClr>
              <a:buSzPts val="400"/>
              <a:buFont typeface="Arial"/>
              <a:buNone/>
            </a:pPr>
            <a:r>
              <a:rPr lang="en" sz="600" b="1">
                <a:solidFill>
                  <a:srgbClr val="FFFFFF"/>
                </a:solidFill>
                <a:latin typeface="Barlow"/>
                <a:ea typeface="Barlow"/>
                <a:cs typeface="Barlow"/>
                <a:sym typeface="Barlow"/>
              </a:rPr>
              <a:t>**Client-Name**  |  </a:t>
            </a:r>
            <a:r>
              <a:rPr lang="en" sz="600">
                <a:solidFill>
                  <a:srgbClr val="FFFFFF"/>
                </a:solidFill>
                <a:latin typeface="Barlow"/>
                <a:ea typeface="Barlow"/>
                <a:cs typeface="Barlow"/>
                <a:sym typeface="Barlow"/>
              </a:rPr>
              <a:t>Proposal for Work</a:t>
            </a:r>
            <a:endParaRPr sz="600">
              <a:solidFill>
                <a:srgbClr val="FFFFFF"/>
              </a:solidFill>
              <a:latin typeface="Barlow"/>
              <a:ea typeface="Barlow"/>
              <a:cs typeface="Barlow"/>
              <a:sym typeface="Barlow"/>
            </a:endParaRPr>
          </a:p>
          <a:p>
            <a:pPr marL="0" lvl="0" indent="0" algn="l" rtl="0">
              <a:lnSpc>
                <a:spcPct val="115000"/>
              </a:lnSpc>
              <a:spcBef>
                <a:spcPts val="0"/>
              </a:spcBef>
              <a:spcAft>
                <a:spcPts val="0"/>
              </a:spcAft>
              <a:buNone/>
            </a:pPr>
            <a:endParaRPr sz="600" b="1">
              <a:solidFill>
                <a:srgbClr val="FFFFFF"/>
              </a:solidFill>
              <a:latin typeface="Barlow"/>
              <a:ea typeface="Barlow"/>
              <a:cs typeface="Barlow"/>
              <a:sym typeface="Barl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ferences Blank Slide">
  <p:cSld name="Blank 2_2_1_3">
    <p:bg>
      <p:bgPr>
        <a:solidFill>
          <a:srgbClr val="FEFDFF"/>
        </a:solidFill>
        <a:effectLst/>
      </p:bgPr>
    </p:bg>
    <p:spTree>
      <p:nvGrpSpPr>
        <p:cNvPr id="1" name="Shape 115"/>
        <p:cNvGrpSpPr/>
        <p:nvPr/>
      </p:nvGrpSpPr>
      <p:grpSpPr>
        <a:xfrm>
          <a:off x="0" y="0"/>
          <a:ext cx="0" cy="0"/>
          <a:chOff x="0" y="0"/>
          <a:chExt cx="0" cy="0"/>
        </a:xfrm>
      </p:grpSpPr>
      <p:sp>
        <p:nvSpPr>
          <p:cNvPr id="116" name="Google Shape;116;p18"/>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17" name="Google Shape;117;p18"/>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8"/>
          <p:cNvSpPr txBox="1"/>
          <p:nvPr/>
        </p:nvSpPr>
        <p:spPr>
          <a:xfrm>
            <a:off x="242981" y="4870922"/>
            <a:ext cx="26790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The College of Idaho  |  Proposal for Work</a:t>
            </a:r>
            <a:endParaRPr sz="600" b="1">
              <a:solidFill>
                <a:srgbClr val="1F465F"/>
              </a:solidFill>
              <a:latin typeface="Barlow"/>
              <a:ea typeface="Barlow"/>
              <a:cs typeface="Barlow"/>
              <a:sym typeface="Barlow"/>
            </a:endParaRPr>
          </a:p>
        </p:txBody>
      </p:sp>
      <p:sp>
        <p:nvSpPr>
          <p:cNvPr id="119" name="Google Shape;119;p18"/>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Case Studies</a:t>
            </a:r>
            <a:endParaRPr sz="900" b="1">
              <a:latin typeface="Barlow"/>
              <a:ea typeface="Barlow"/>
              <a:cs typeface="Barlow"/>
              <a:sym typeface="Barlow"/>
            </a:endParaRPr>
          </a:p>
        </p:txBody>
      </p:sp>
      <p:pic>
        <p:nvPicPr>
          <p:cNvPr id="120" name="Google Shape;120;p1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roon Background 1">
  <p:cSld name="Title and Text_1_1">
    <p:bg>
      <p:bgPr>
        <a:gradFill>
          <a:gsLst>
            <a:gs pos="0">
              <a:schemeClr val="accent1"/>
            </a:gs>
            <a:gs pos="80000">
              <a:srgbClr val="430514"/>
            </a:gs>
            <a:gs pos="100000">
              <a:schemeClr val="dk1"/>
            </a:gs>
          </a:gsLst>
          <a:lin ang="8100019" scaled="0"/>
        </a:gra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19"/>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126" name="Google Shape;126;p20"/>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University Name - Proposal Type">
  <p:cSld name="Blank 2_4">
    <p:bg>
      <p:bgPr>
        <a:solidFill>
          <a:srgbClr val="FEFDFF"/>
        </a:solidFill>
        <a:effectLst/>
      </p:bgPr>
    </p:bg>
    <p:spTree>
      <p:nvGrpSpPr>
        <p:cNvPr id="1" name="Shape 16"/>
        <p:cNvGrpSpPr/>
        <p:nvPr/>
      </p:nvGrpSpPr>
      <p:grpSpPr>
        <a:xfrm>
          <a:off x="0" y="0"/>
          <a:ext cx="0" cy="0"/>
          <a:chOff x="0" y="0"/>
          <a:chExt cx="0" cy="0"/>
        </a:xfrm>
      </p:grpSpPr>
      <p:sp>
        <p:nvSpPr>
          <p:cNvPr id="17" name="Google Shape;17;p3"/>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18;p3"/>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pic>
        <p:nvPicPr>
          <p:cNvPr id="20" name="Google Shape;20;p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hite, dot border, gold bar">
  <p:cSld name="CUSTOM_5_1">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129" name="Google Shape;129;p21"/>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1"/>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131" name="Google Shape;131;p2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32" name="Google Shape;132;p21"/>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33" name="Google Shape;133;p21"/>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34" name="Google Shape;134;p21"/>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35" name="Google Shape;135;p21"/>
          <p:cNvSpPr/>
          <p:nvPr/>
        </p:nvSpPr>
        <p:spPr>
          <a:xfrm rot="-5400000" flipH="1">
            <a:off x="-316675" y="872325"/>
            <a:ext cx="18168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 name="Google Shape;136;p21"/>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37" name="Google Shape;137;p21"/>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ite, dot border, no bar 1">
  <p:cSld name="CUSTOM_5_1_3">
    <p:spTree>
      <p:nvGrpSpPr>
        <p:cNvPr id="1" name="Shape 138"/>
        <p:cNvGrpSpPr/>
        <p:nvPr/>
      </p:nvGrpSpPr>
      <p:grpSpPr>
        <a:xfrm>
          <a:off x="0" y="0"/>
          <a:ext cx="0" cy="0"/>
          <a:chOff x="0" y="0"/>
          <a:chExt cx="0" cy="0"/>
        </a:xfrm>
      </p:grpSpPr>
      <p:sp>
        <p:nvSpPr>
          <p:cNvPr id="139" name="Google Shape;139;p22"/>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140" name="Google Shape;140;p22"/>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22"/>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142" name="Google Shape;142;p2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43" name="Google Shape;143;p22"/>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44" name="Google Shape;144;p22"/>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45" name="Google Shape;145;p22"/>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46" name="Google Shape;146;p22"/>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47" name="Google Shape;147;p22"/>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dot border, blue bar 1">
  <p:cSld name="CUSTOM_5_1_2">
    <p:spTree>
      <p:nvGrpSpPr>
        <p:cNvPr id="1" name="Shape 148"/>
        <p:cNvGrpSpPr/>
        <p:nvPr/>
      </p:nvGrpSpPr>
      <p:grpSpPr>
        <a:xfrm>
          <a:off x="0" y="0"/>
          <a:ext cx="0" cy="0"/>
          <a:chOff x="0" y="0"/>
          <a:chExt cx="0" cy="0"/>
        </a:xfrm>
      </p:grpSpPr>
      <p:sp>
        <p:nvSpPr>
          <p:cNvPr id="149" name="Google Shape;149;p23"/>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150" name="Google Shape;150;p23"/>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pic>
        <p:nvPicPr>
          <p:cNvPr id="151" name="Google Shape;151;p2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52" name="Google Shape;152;p23"/>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3" name="Google Shape;153;p23"/>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4" name="Google Shape;154;p23"/>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cxnSp>
        <p:nvCxnSpPr>
          <p:cNvPr id="155" name="Google Shape;155;p23"/>
          <p:cNvCxnSpPr/>
          <p:nvPr/>
        </p:nvCxnSpPr>
        <p:spPr>
          <a:xfrm rot="10800000" flipH="1">
            <a:off x="451900" y="218250"/>
            <a:ext cx="7623000" cy="3600"/>
          </a:xfrm>
          <a:prstGeom prst="straightConnector1">
            <a:avLst/>
          </a:prstGeom>
          <a:noFill/>
          <a:ln w="9525" cap="flat" cmpd="sng">
            <a:solidFill>
              <a:srgbClr val="628B9A"/>
            </a:solidFill>
            <a:prstDash val="dot"/>
            <a:round/>
            <a:headEnd type="none" w="med" len="med"/>
            <a:tailEnd type="none" w="med" len="med"/>
          </a:ln>
        </p:spPr>
      </p:cxnSp>
      <p:cxnSp>
        <p:nvCxnSpPr>
          <p:cNvPr id="156" name="Google Shape;156;p23"/>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57" name="Google Shape;157;p23"/>
          <p:cNvSpPr/>
          <p:nvPr/>
        </p:nvSpPr>
        <p:spPr>
          <a:xfrm rot="-5400000" flipH="1">
            <a:off x="-240475" y="796025"/>
            <a:ext cx="16644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3"/>
          <p:cNvSpPr txBox="1"/>
          <p:nvPr/>
        </p:nvSpPr>
        <p:spPr>
          <a:xfrm>
            <a:off x="404051" y="4819450"/>
            <a:ext cx="2854800" cy="146100"/>
          </a:xfrm>
          <a:prstGeom prst="rect">
            <a:avLst/>
          </a:prstGeom>
          <a:noFill/>
          <a:ln>
            <a:noFill/>
          </a:ln>
        </p:spPr>
        <p:txBody>
          <a:bodyPr spcFirstLastPara="1" wrap="square" lIns="19050" tIns="19050" rIns="19050" bIns="19050" anchor="ctr" anchorCtr="0">
            <a:no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700">
              <a:solidFill>
                <a:srgbClr val="9E9E9E"/>
              </a:solidFill>
              <a:latin typeface="Barlow SemiBold"/>
              <a:ea typeface="Barlow SemiBold"/>
              <a:cs typeface="Barlow SemiBold"/>
              <a:sym typeface="Barlow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dot border, product">
  <p:cSld name="CUSTOM_5_1_1">
    <p:spTree>
      <p:nvGrpSpPr>
        <p:cNvPr id="1" name="Shape 159"/>
        <p:cNvGrpSpPr/>
        <p:nvPr/>
      </p:nvGrpSpPr>
      <p:grpSpPr>
        <a:xfrm>
          <a:off x="0" y="0"/>
          <a:ext cx="0" cy="0"/>
          <a:chOff x="0" y="0"/>
          <a:chExt cx="0" cy="0"/>
        </a:xfrm>
      </p:grpSpPr>
      <p:sp>
        <p:nvSpPr>
          <p:cNvPr id="160" name="Google Shape;160;p24"/>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161" name="Google Shape;161;p24"/>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24"/>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163" name="Google Shape;163;p2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64" name="Google Shape;164;p24"/>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65" name="Google Shape;165;p24"/>
          <p:cNvCxnSpPr/>
          <p:nvPr/>
        </p:nvCxnSpPr>
        <p:spPr>
          <a:xfrm rot="10800000" flipH="1">
            <a:off x="469400" y="218200"/>
            <a:ext cx="7605300" cy="3000"/>
          </a:xfrm>
          <a:prstGeom prst="straightConnector1">
            <a:avLst/>
          </a:prstGeom>
          <a:noFill/>
          <a:ln w="9525" cap="flat" cmpd="sng">
            <a:solidFill>
              <a:srgbClr val="628B9A"/>
            </a:solidFill>
            <a:prstDash val="dot"/>
            <a:round/>
            <a:headEnd type="none" w="med" len="med"/>
            <a:tailEnd type="none" w="med" len="med"/>
          </a:ln>
        </p:spPr>
      </p:cxnSp>
      <p:cxnSp>
        <p:nvCxnSpPr>
          <p:cNvPr id="166" name="Google Shape;166;p24"/>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67" name="Google Shape;167;p24"/>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68" name="Google Shape;168;p24"/>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4">
  <p:cSld name="TITLE_AND_BODY_5">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Helvetica Neue"/>
              <a:buNone/>
              <a:defRPr sz="4400" b="0">
                <a:solidFill>
                  <a:srgbClr val="FFFFFF"/>
                </a:solidFill>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171" name="Google Shape;171;p25"/>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D6A802"/>
              </a:buClr>
              <a:buSzPts val="2800"/>
              <a:buNone/>
              <a:defRPr sz="5800" b="0" i="0">
                <a:solidFill>
                  <a:srgbClr val="D6A802"/>
                </a:solidFill>
                <a:latin typeface="DM Serif Display"/>
                <a:ea typeface="DM Serif Display"/>
                <a:cs typeface="DM Serif Display"/>
                <a:sym typeface="DM Serif Display"/>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26"/>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lnSpc>
                <a:spcPct val="115000"/>
              </a:lnSpc>
              <a:spcBef>
                <a:spcPts val="1600"/>
              </a:spcBef>
              <a:spcAft>
                <a:spcPts val="0"/>
              </a:spcAft>
              <a:buSzPts val="1400"/>
              <a:buNone/>
              <a:defRPr/>
            </a:lvl2pPr>
            <a:lvl3pPr marL="1371600" lvl="2" indent="-228600" algn="l" rtl="0">
              <a:lnSpc>
                <a:spcPct val="115000"/>
              </a:lnSpc>
              <a:spcBef>
                <a:spcPts val="1600"/>
              </a:spcBef>
              <a:spcAft>
                <a:spcPts val="0"/>
              </a:spcAft>
              <a:buSzPts val="1400"/>
              <a:buNone/>
              <a:defRPr/>
            </a:lvl3pPr>
            <a:lvl4pPr marL="1828800" lvl="3" indent="-228600" algn="l" rtl="0">
              <a:lnSpc>
                <a:spcPct val="115000"/>
              </a:lnSpc>
              <a:spcBef>
                <a:spcPts val="1600"/>
              </a:spcBef>
              <a:spcAft>
                <a:spcPts val="0"/>
              </a:spcAft>
              <a:buSzPts val="1400"/>
              <a:buNone/>
              <a:defRPr/>
            </a:lvl4pPr>
            <a:lvl5pPr marL="2286000" lvl="4" indent="-228600" algn="l" rtl="0">
              <a:lnSpc>
                <a:spcPct val="115000"/>
              </a:lnSpc>
              <a:spcBef>
                <a:spcPts val="1600"/>
              </a:spcBef>
              <a:spcAft>
                <a:spcPts val="0"/>
              </a:spcAft>
              <a:buSzPts val="1400"/>
              <a:buNone/>
              <a:defRPr/>
            </a:lvl5pPr>
            <a:lvl6pPr marL="2743200" lvl="5" indent="-228600" algn="l" rtl="0">
              <a:lnSpc>
                <a:spcPct val="115000"/>
              </a:lnSpc>
              <a:spcBef>
                <a:spcPts val="1600"/>
              </a:spcBef>
              <a:spcAft>
                <a:spcPts val="0"/>
              </a:spcAft>
              <a:buSzPts val="1400"/>
              <a:buNone/>
              <a:defRPr/>
            </a:lvl6pPr>
            <a:lvl7pPr marL="3200400" lvl="6" indent="-228600" algn="l" rtl="0">
              <a:lnSpc>
                <a:spcPct val="115000"/>
              </a:lnSpc>
              <a:spcBef>
                <a:spcPts val="1600"/>
              </a:spcBef>
              <a:spcAft>
                <a:spcPts val="0"/>
              </a:spcAft>
              <a:buSzPts val="1400"/>
              <a:buNone/>
              <a:defRPr/>
            </a:lvl7pPr>
            <a:lvl8pPr marL="3657600" lvl="7" indent="-228600" algn="l" rtl="0">
              <a:lnSpc>
                <a:spcPct val="115000"/>
              </a:lnSpc>
              <a:spcBef>
                <a:spcPts val="1600"/>
              </a:spcBef>
              <a:spcAft>
                <a:spcPts val="0"/>
              </a:spcAft>
              <a:buSzPts val="1400"/>
              <a:buNone/>
              <a:defRPr/>
            </a:lvl8pPr>
            <a:lvl9pPr marL="4114800" lvl="8" indent="-228600" algn="l" rtl="0">
              <a:lnSpc>
                <a:spcPct val="115000"/>
              </a:lnSpc>
              <a:spcBef>
                <a:spcPts val="1600"/>
              </a:spcBef>
              <a:spcAft>
                <a:spcPts val="1600"/>
              </a:spcAft>
              <a:buSzPts val="1400"/>
              <a:buNone/>
              <a:defRPr/>
            </a:lvl9pPr>
          </a:lstStyle>
          <a:p>
            <a:endParaRPr/>
          </a:p>
        </p:txBody>
      </p:sp>
      <p:sp>
        <p:nvSpPr>
          <p:cNvPr id="175" name="Google Shape;175;p2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 name="Google Shape;176;p2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26"/>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pic>
        <p:nvPicPr>
          <p:cNvPr id="178" name="Google Shape;178;p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165200" y="0"/>
            <a:ext cx="978826" cy="3484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5" name="Google Shape;185;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87" name="Google Shape;187;p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 y="0"/>
            <a:ext cx="9143987"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0" name="Google Shape;19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1" name="Google Shape;191;p2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5" name="Google Shape;19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6" name="Google Shape;196;p3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3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0" name="Google Shape;200;p3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1" name="Google Shape;20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 name="Google Shape;202;p3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with page #)">
  <p:cSld name="Blank 2_3">
    <p:bg>
      <p:bgPr>
        <a:solidFill>
          <a:srgbClr val="FEFDFF"/>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6" name="Google Shape;206;p3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 name="Google Shape;209;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0" name="Google Shape;21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1" name="Google Shape;211;p3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4" name="Google Shape;21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5" name="Google Shape;215;p3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6"/>
        <p:cNvGrpSpPr/>
        <p:nvPr/>
      </p:nvGrpSpPr>
      <p:grpSpPr>
        <a:xfrm>
          <a:off x="0" y="0"/>
          <a:ext cx="0" cy="0"/>
          <a:chOff x="0" y="0"/>
          <a:chExt cx="0" cy="0"/>
        </a:xfrm>
      </p:grpSpPr>
      <p:sp>
        <p:nvSpPr>
          <p:cNvPr id="217" name="Google Shape;217;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9" name="Google Shape;219;p3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0" name="Google Shape;220;p3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1" name="Google Shape;22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2" name="Google Shape;222;p3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3"/>
        <p:cNvGrpSpPr/>
        <p:nvPr/>
      </p:nvGrpSpPr>
      <p:grpSpPr>
        <a:xfrm>
          <a:off x="0" y="0"/>
          <a:ext cx="0" cy="0"/>
          <a:chOff x="0" y="0"/>
          <a:chExt cx="0" cy="0"/>
        </a:xfrm>
      </p:grpSpPr>
      <p:sp>
        <p:nvSpPr>
          <p:cNvPr id="224" name="Google Shape;224;p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25" name="Google Shape;22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6" name="Google Shape;226;p3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7"/>
        <p:cNvGrpSpPr/>
        <p:nvPr/>
      </p:nvGrpSpPr>
      <p:grpSpPr>
        <a:xfrm>
          <a:off x="0" y="0"/>
          <a:ext cx="0" cy="0"/>
          <a:chOff x="0" y="0"/>
          <a:chExt cx="0" cy="0"/>
        </a:xfrm>
      </p:grpSpPr>
      <p:sp>
        <p:nvSpPr>
          <p:cNvPr id="228" name="Google Shape;228;p3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9" name="Google Shape;229;p3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30" name="Google Shape;23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3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2"/>
        <p:cNvGrpSpPr/>
        <p:nvPr/>
      </p:nvGrpSpPr>
      <p:grpSpPr>
        <a:xfrm>
          <a:off x="0" y="0"/>
          <a:ext cx="0" cy="0"/>
          <a:chOff x="0" y="0"/>
          <a:chExt cx="0" cy="0"/>
        </a:xfrm>
      </p:grpSpPr>
      <p:sp>
        <p:nvSpPr>
          <p:cNvPr id="233" name="Google Shape;23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4" name="Google Shape;234;p3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rgbClr val="D6A802"/>
              </a:buClr>
              <a:buSzPts val="2800"/>
              <a:buNone/>
              <a:defRPr sz="5800" b="0" i="0">
                <a:solidFill>
                  <a:srgbClr val="D6A802"/>
                </a:solidFill>
                <a:latin typeface="DM Serif Display"/>
                <a:ea typeface="DM Serif Display"/>
                <a:cs typeface="DM Serif Display"/>
                <a:sym typeface="DM Serif Displ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39"/>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238" name="Google Shape;238;p39"/>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400">
                <a:solidFill>
                  <a:srgbClr val="888888"/>
                </a:solidFill>
              </a:defRPr>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239" name="Google Shape;239;p3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400">
                <a:solidFill>
                  <a:srgbClr val="888888"/>
                </a:solidFill>
              </a:defRPr>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240" name="Google Shape;240;p39"/>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pic>
        <p:nvPicPr>
          <p:cNvPr id="241" name="Google Shape;241;p3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65200" y="0"/>
            <a:ext cx="978826" cy="3484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Blank" type="obj">
  <p:cSld name="OBJECT">
    <p:spTree>
      <p:nvGrpSpPr>
        <p:cNvPr id="1" name="Shape 242"/>
        <p:cNvGrpSpPr/>
        <p:nvPr/>
      </p:nvGrpSpPr>
      <p:grpSpPr>
        <a:xfrm>
          <a:off x="0" y="0"/>
          <a:ext cx="0" cy="0"/>
          <a:chOff x="0" y="0"/>
          <a:chExt cx="0" cy="0"/>
        </a:xfrm>
      </p:grpSpPr>
      <p:sp>
        <p:nvSpPr>
          <p:cNvPr id="243" name="Google Shape;243;p40"/>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4" name="Google Shape;244;p40"/>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5" name="Google Shape;245;p40"/>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lvl="0" indent="0" algn="r" rtl="0">
              <a:lnSpc>
                <a:spcPct val="100000"/>
              </a:lnSpc>
              <a:spcBef>
                <a:spcPts val="0"/>
              </a:spcBef>
              <a:spcAft>
                <a:spcPts val="0"/>
              </a:spcAft>
              <a:buSzPts val="1000"/>
              <a:buNone/>
              <a:defRPr>
                <a:solidFill>
                  <a:srgbClr val="888888"/>
                </a:solidFill>
              </a:defRPr>
            </a:lvl1pPr>
            <a:lvl2pPr marL="0" lvl="1" indent="0" algn="r" rtl="0">
              <a:lnSpc>
                <a:spcPct val="100000"/>
              </a:lnSpc>
              <a:spcBef>
                <a:spcPts val="0"/>
              </a:spcBef>
              <a:spcAft>
                <a:spcPts val="0"/>
              </a:spcAft>
              <a:buSzPts val="1000"/>
              <a:buNone/>
              <a:defRPr>
                <a:solidFill>
                  <a:srgbClr val="888888"/>
                </a:solidFill>
              </a:defRPr>
            </a:lvl2pPr>
            <a:lvl3pPr marL="0" lvl="2" indent="0" algn="r" rtl="0">
              <a:lnSpc>
                <a:spcPct val="100000"/>
              </a:lnSpc>
              <a:spcBef>
                <a:spcPts val="0"/>
              </a:spcBef>
              <a:spcAft>
                <a:spcPts val="0"/>
              </a:spcAft>
              <a:buSzPts val="1000"/>
              <a:buNone/>
              <a:defRPr>
                <a:solidFill>
                  <a:srgbClr val="888888"/>
                </a:solidFill>
              </a:defRPr>
            </a:lvl3pPr>
            <a:lvl4pPr marL="0" lvl="3" indent="0" algn="r" rtl="0">
              <a:lnSpc>
                <a:spcPct val="100000"/>
              </a:lnSpc>
              <a:spcBef>
                <a:spcPts val="0"/>
              </a:spcBef>
              <a:spcAft>
                <a:spcPts val="0"/>
              </a:spcAft>
              <a:buSzPts val="1000"/>
              <a:buNone/>
              <a:defRPr>
                <a:solidFill>
                  <a:srgbClr val="888888"/>
                </a:solidFill>
              </a:defRPr>
            </a:lvl4pPr>
            <a:lvl5pPr marL="0" lvl="4" indent="0" algn="r" rtl="0">
              <a:lnSpc>
                <a:spcPct val="100000"/>
              </a:lnSpc>
              <a:spcBef>
                <a:spcPts val="0"/>
              </a:spcBef>
              <a:spcAft>
                <a:spcPts val="0"/>
              </a:spcAft>
              <a:buSzPts val="1000"/>
              <a:buNone/>
              <a:defRPr>
                <a:solidFill>
                  <a:srgbClr val="888888"/>
                </a:solidFill>
              </a:defRPr>
            </a:lvl5pPr>
            <a:lvl6pPr marL="0" lvl="5" indent="0" algn="r" rtl="0">
              <a:lnSpc>
                <a:spcPct val="100000"/>
              </a:lnSpc>
              <a:spcBef>
                <a:spcPts val="0"/>
              </a:spcBef>
              <a:spcAft>
                <a:spcPts val="0"/>
              </a:spcAft>
              <a:buSzPts val="1000"/>
              <a:buNone/>
              <a:defRPr>
                <a:solidFill>
                  <a:srgbClr val="888888"/>
                </a:solidFill>
              </a:defRPr>
            </a:lvl6pPr>
            <a:lvl7pPr marL="0" lvl="6" indent="0" algn="r" rtl="0">
              <a:lnSpc>
                <a:spcPct val="100000"/>
              </a:lnSpc>
              <a:spcBef>
                <a:spcPts val="0"/>
              </a:spcBef>
              <a:spcAft>
                <a:spcPts val="0"/>
              </a:spcAft>
              <a:buSzPts val="1000"/>
              <a:buNone/>
              <a:defRPr>
                <a:solidFill>
                  <a:srgbClr val="888888"/>
                </a:solidFill>
              </a:defRPr>
            </a:lvl7pPr>
            <a:lvl8pPr marL="0" lvl="7" indent="0" algn="r" rtl="0">
              <a:lnSpc>
                <a:spcPct val="100000"/>
              </a:lnSpc>
              <a:spcBef>
                <a:spcPts val="0"/>
              </a:spcBef>
              <a:spcAft>
                <a:spcPts val="0"/>
              </a:spcAft>
              <a:buSzPts val="1000"/>
              <a:buNone/>
              <a:defRPr>
                <a:solidFill>
                  <a:srgbClr val="888888"/>
                </a:solidFill>
              </a:defRPr>
            </a:lvl8pPr>
            <a:lvl9pPr marL="0" lvl="8" indent="0" algn="r" rtl="0">
              <a:lnSpc>
                <a:spcPct val="100000"/>
              </a:lnSpc>
              <a:spcBef>
                <a:spcPts val="0"/>
              </a:spcBef>
              <a:spcAft>
                <a:spcPts val="0"/>
              </a:spcAft>
              <a:buSzPts val="1000"/>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000" b="0" i="0" u="none" strike="noStrike" cap="none">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Divider 1">
  <p:cSld name="Blank 2_2_1">
    <p:bg>
      <p:bgPr>
        <a:solidFill>
          <a:schemeClr val="dk1"/>
        </a:solidFill>
        <a:effectLst/>
      </p:bgPr>
    </p:bg>
    <p:spTree>
      <p:nvGrpSpPr>
        <p:cNvPr id="1" name="Shape 246"/>
        <p:cNvGrpSpPr/>
        <p:nvPr/>
      </p:nvGrpSpPr>
      <p:grpSpPr>
        <a:xfrm>
          <a:off x="0" y="0"/>
          <a:ext cx="0" cy="0"/>
          <a:chOff x="0" y="0"/>
          <a:chExt cx="0" cy="0"/>
        </a:xfrm>
      </p:grpSpPr>
      <p:sp>
        <p:nvSpPr>
          <p:cNvPr id="247" name="Google Shape;247;p41"/>
          <p:cNvSpPr>
            <a:spLocks noGrp="1"/>
          </p:cNvSpPr>
          <p:nvPr>
            <p:ph type="pic" idx="2"/>
          </p:nvPr>
        </p:nvSpPr>
        <p:spPr>
          <a:xfrm>
            <a:off x="0" y="0"/>
            <a:ext cx="9144000" cy="5143500"/>
          </a:xfrm>
          <a:prstGeom prst="rect">
            <a:avLst/>
          </a:prstGeom>
          <a:noFill/>
          <a:ln>
            <a:noFill/>
          </a:ln>
        </p:spPr>
      </p:sp>
      <p:sp>
        <p:nvSpPr>
          <p:cNvPr id="248" name="Google Shape;248;p41"/>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1"/>
          <p:cNvSpPr txBox="1">
            <a:spLocks noGrp="1"/>
          </p:cNvSpPr>
          <p:nvPr>
            <p:ph type="title"/>
          </p:nvPr>
        </p:nvSpPr>
        <p:spPr>
          <a:xfrm>
            <a:off x="667550" y="3079975"/>
            <a:ext cx="5381700" cy="1232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2800"/>
              <a:buNone/>
              <a:defRPr>
                <a:latin typeface="Barlow"/>
                <a:ea typeface="Barlow"/>
                <a:cs typeface="Barlow"/>
                <a:sym typeface="Barlow"/>
              </a:defRPr>
            </a:lvl2pPr>
            <a:lvl3pPr lvl="2" rtl="0">
              <a:spcBef>
                <a:spcPts val="0"/>
              </a:spcBef>
              <a:spcAft>
                <a:spcPts val="0"/>
              </a:spcAft>
              <a:buSzPts val="2800"/>
              <a:buNone/>
              <a:defRPr>
                <a:latin typeface="Barlow"/>
                <a:ea typeface="Barlow"/>
                <a:cs typeface="Barlow"/>
                <a:sym typeface="Barlow"/>
              </a:defRPr>
            </a:lvl3pPr>
            <a:lvl4pPr lvl="3" rtl="0">
              <a:spcBef>
                <a:spcPts val="0"/>
              </a:spcBef>
              <a:spcAft>
                <a:spcPts val="0"/>
              </a:spcAft>
              <a:buSzPts val="2800"/>
              <a:buNone/>
              <a:defRPr>
                <a:latin typeface="Barlow"/>
                <a:ea typeface="Barlow"/>
                <a:cs typeface="Barlow"/>
                <a:sym typeface="Barlow"/>
              </a:defRPr>
            </a:lvl4pPr>
            <a:lvl5pPr lvl="4" rtl="0">
              <a:spcBef>
                <a:spcPts val="0"/>
              </a:spcBef>
              <a:spcAft>
                <a:spcPts val="0"/>
              </a:spcAft>
              <a:buSzPts val="2800"/>
              <a:buNone/>
              <a:defRPr>
                <a:latin typeface="Barlow"/>
                <a:ea typeface="Barlow"/>
                <a:cs typeface="Barlow"/>
                <a:sym typeface="Barlow"/>
              </a:defRPr>
            </a:lvl5pPr>
            <a:lvl6pPr lvl="5" rtl="0">
              <a:spcBef>
                <a:spcPts val="0"/>
              </a:spcBef>
              <a:spcAft>
                <a:spcPts val="0"/>
              </a:spcAft>
              <a:buSzPts val="2800"/>
              <a:buNone/>
              <a:defRPr>
                <a:latin typeface="Barlow"/>
                <a:ea typeface="Barlow"/>
                <a:cs typeface="Barlow"/>
                <a:sym typeface="Barlow"/>
              </a:defRPr>
            </a:lvl6pPr>
            <a:lvl7pPr lvl="6" rtl="0">
              <a:spcBef>
                <a:spcPts val="0"/>
              </a:spcBef>
              <a:spcAft>
                <a:spcPts val="0"/>
              </a:spcAft>
              <a:buSzPts val="2800"/>
              <a:buNone/>
              <a:defRPr>
                <a:latin typeface="Barlow"/>
                <a:ea typeface="Barlow"/>
                <a:cs typeface="Barlow"/>
                <a:sym typeface="Barlow"/>
              </a:defRPr>
            </a:lvl7pPr>
            <a:lvl8pPr lvl="7" rtl="0">
              <a:spcBef>
                <a:spcPts val="0"/>
              </a:spcBef>
              <a:spcAft>
                <a:spcPts val="0"/>
              </a:spcAft>
              <a:buSzPts val="2800"/>
              <a:buNone/>
              <a:defRPr>
                <a:latin typeface="Barlow"/>
                <a:ea typeface="Barlow"/>
                <a:cs typeface="Barlow"/>
                <a:sym typeface="Barlow"/>
              </a:defRPr>
            </a:lvl8pPr>
            <a:lvl9pPr lvl="8" rtl="0">
              <a:spcBef>
                <a:spcPts val="0"/>
              </a:spcBef>
              <a:spcAft>
                <a:spcPts val="0"/>
              </a:spcAft>
              <a:buSzPts val="2800"/>
              <a:buNone/>
              <a:defRPr>
                <a:latin typeface="Barlow"/>
                <a:ea typeface="Barlow"/>
                <a:cs typeface="Barlow"/>
                <a:sym typeface="Barlow"/>
              </a:defRPr>
            </a:lvl9pPr>
          </a:lstStyle>
          <a:p>
            <a:endParaRPr/>
          </a:p>
        </p:txBody>
      </p:sp>
      <p:sp>
        <p:nvSpPr>
          <p:cNvPr id="250" name="Google Shape;250;p41"/>
          <p:cNvSpPr txBox="1">
            <a:spLocks noGrp="1"/>
          </p:cNvSpPr>
          <p:nvPr>
            <p:ph type="subTitle" idx="1"/>
          </p:nvPr>
        </p:nvSpPr>
        <p:spPr>
          <a:xfrm>
            <a:off x="5975100" y="4795925"/>
            <a:ext cx="2727300" cy="178800"/>
          </a:xfrm>
          <a:prstGeom prst="rect">
            <a:avLst/>
          </a:prstGeom>
        </p:spPr>
        <p:txBody>
          <a:bodyPr spcFirstLastPara="1" wrap="square" lIns="91425" tIns="91425" rIns="91425" bIns="91425" anchor="ctr" anchorCtr="0">
            <a:spAutoFit/>
          </a:bodyPr>
          <a:lstStyle>
            <a:lvl1pPr lvl="0" algn="r" rtl="0">
              <a:spcBef>
                <a:spcPts val="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with logo + page #)">
  <p:cSld name="Blank 2_1">
    <p:bg>
      <p:bgPr>
        <a:solidFill>
          <a:srgbClr val="FEFDFF"/>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26" name="Google Shape;26;p5"/>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University Name - Proposal Type">
  <p:cSld name="Blank 2_4">
    <p:bg>
      <p:bgPr>
        <a:solidFill>
          <a:srgbClr val="FEFDFF"/>
        </a:solidFill>
        <a:effectLst/>
      </p:bgPr>
    </p:bg>
    <p:spTree>
      <p:nvGrpSpPr>
        <p:cNvPr id="1" name="Shape 251"/>
        <p:cNvGrpSpPr/>
        <p:nvPr/>
      </p:nvGrpSpPr>
      <p:grpSpPr>
        <a:xfrm>
          <a:off x="0" y="0"/>
          <a:ext cx="0" cy="0"/>
          <a:chOff x="0" y="0"/>
          <a:chExt cx="0" cy="0"/>
        </a:xfrm>
      </p:grpSpPr>
      <p:pic>
        <p:nvPicPr>
          <p:cNvPr id="252" name="Google Shape;252;p4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p:cSld name="TITLE_AND_BODY_1">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55" name="Google Shape;255;p43"/>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1">
  <p:cSld name="TITLE_AND_BODY_2">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58" name="Google Shape;258;p44"/>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2">
  <p:cSld name="TITLE_AND_BODY_3">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61" name="Google Shape;261;p45"/>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3">
  <p:cSld name="TITLE_AND_BODY_4">
    <p:spTree>
      <p:nvGrpSpPr>
        <p:cNvPr id="1" name="Shape 262"/>
        <p:cNvGrpSpPr/>
        <p:nvPr/>
      </p:nvGrpSpPr>
      <p:grpSpPr>
        <a:xfrm>
          <a:off x="0" y="0"/>
          <a:ext cx="0" cy="0"/>
          <a:chOff x="0" y="0"/>
          <a:chExt cx="0" cy="0"/>
        </a:xfrm>
      </p:grpSpPr>
      <p:sp>
        <p:nvSpPr>
          <p:cNvPr id="263" name="Google Shape;263;p46"/>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64" name="Google Shape;264;p46"/>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roon Background">
  <p:cSld name="Title and Text_1">
    <p:bg>
      <p:bgPr>
        <a:gradFill>
          <a:gsLst>
            <a:gs pos="0">
              <a:schemeClr val="accent1"/>
            </a:gs>
            <a:gs pos="80000">
              <a:srgbClr val="430514"/>
            </a:gs>
            <a:gs pos="100000">
              <a:schemeClr val="dk1"/>
            </a:gs>
          </a:gsLst>
          <a:lin ang="8100019" scaled="0"/>
        </a:gradFill>
        <a:effectLst/>
      </p:bgPr>
    </p:bg>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2800"/>
              <a:buNone/>
              <a:defRPr>
                <a:latin typeface="Barlow"/>
                <a:ea typeface="Barlow"/>
                <a:cs typeface="Barlow"/>
                <a:sym typeface="Barlow"/>
              </a:defRPr>
            </a:lvl2pPr>
            <a:lvl3pPr lvl="2" rtl="0">
              <a:spcBef>
                <a:spcPts val="0"/>
              </a:spcBef>
              <a:spcAft>
                <a:spcPts val="0"/>
              </a:spcAft>
              <a:buSzPts val="2800"/>
              <a:buNone/>
              <a:defRPr>
                <a:latin typeface="Barlow"/>
                <a:ea typeface="Barlow"/>
                <a:cs typeface="Barlow"/>
                <a:sym typeface="Barlow"/>
              </a:defRPr>
            </a:lvl3pPr>
            <a:lvl4pPr lvl="3" rtl="0">
              <a:spcBef>
                <a:spcPts val="0"/>
              </a:spcBef>
              <a:spcAft>
                <a:spcPts val="0"/>
              </a:spcAft>
              <a:buSzPts val="2800"/>
              <a:buNone/>
              <a:defRPr>
                <a:latin typeface="Barlow"/>
                <a:ea typeface="Barlow"/>
                <a:cs typeface="Barlow"/>
                <a:sym typeface="Barlow"/>
              </a:defRPr>
            </a:lvl4pPr>
            <a:lvl5pPr lvl="4" rtl="0">
              <a:spcBef>
                <a:spcPts val="0"/>
              </a:spcBef>
              <a:spcAft>
                <a:spcPts val="0"/>
              </a:spcAft>
              <a:buSzPts val="2800"/>
              <a:buNone/>
              <a:defRPr>
                <a:latin typeface="Barlow"/>
                <a:ea typeface="Barlow"/>
                <a:cs typeface="Barlow"/>
                <a:sym typeface="Barlow"/>
              </a:defRPr>
            </a:lvl5pPr>
            <a:lvl6pPr lvl="5" rtl="0">
              <a:spcBef>
                <a:spcPts val="0"/>
              </a:spcBef>
              <a:spcAft>
                <a:spcPts val="0"/>
              </a:spcAft>
              <a:buSzPts val="2800"/>
              <a:buNone/>
              <a:defRPr>
                <a:latin typeface="Barlow"/>
                <a:ea typeface="Barlow"/>
                <a:cs typeface="Barlow"/>
                <a:sym typeface="Barlow"/>
              </a:defRPr>
            </a:lvl6pPr>
            <a:lvl7pPr lvl="6" rtl="0">
              <a:spcBef>
                <a:spcPts val="0"/>
              </a:spcBef>
              <a:spcAft>
                <a:spcPts val="0"/>
              </a:spcAft>
              <a:buSzPts val="2800"/>
              <a:buNone/>
              <a:defRPr>
                <a:latin typeface="Barlow"/>
                <a:ea typeface="Barlow"/>
                <a:cs typeface="Barlow"/>
                <a:sym typeface="Barlow"/>
              </a:defRPr>
            </a:lvl7pPr>
            <a:lvl8pPr lvl="7" rtl="0">
              <a:spcBef>
                <a:spcPts val="0"/>
              </a:spcBef>
              <a:spcAft>
                <a:spcPts val="0"/>
              </a:spcAft>
              <a:buSzPts val="2800"/>
              <a:buNone/>
              <a:defRPr>
                <a:latin typeface="Barlow"/>
                <a:ea typeface="Barlow"/>
                <a:cs typeface="Barlow"/>
                <a:sym typeface="Barlow"/>
              </a:defRPr>
            </a:lvl8pPr>
            <a:lvl9pPr lvl="8" rtl="0">
              <a:spcBef>
                <a:spcPts val="0"/>
              </a:spcBef>
              <a:spcAft>
                <a:spcPts val="0"/>
              </a:spcAft>
              <a:buSzPts val="2800"/>
              <a:buNone/>
              <a:defRPr>
                <a:latin typeface="Barlow"/>
                <a:ea typeface="Barlow"/>
                <a:cs typeface="Barlow"/>
                <a:sym typeface="Barlow"/>
              </a:defRPr>
            </a:lvl9pPr>
          </a:lstStyle>
          <a:p>
            <a:endParaRPr/>
          </a:p>
        </p:txBody>
      </p:sp>
      <p:sp>
        <p:nvSpPr>
          <p:cNvPr id="267" name="Google Shape;267;p47"/>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268" name="Google Shape;268;p47"/>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ue Background">
  <p:cSld name="Title and Text_2">
    <p:bg>
      <p:bgPr>
        <a:gradFill>
          <a:gsLst>
            <a:gs pos="0">
              <a:srgbClr val="073763"/>
            </a:gs>
            <a:gs pos="100000">
              <a:schemeClr val="dk1"/>
            </a:gs>
          </a:gsLst>
          <a:lin ang="10800025" scaled="0"/>
        </a:gradFill>
        <a:effectLst/>
      </p:bgPr>
    </p:bg>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2800"/>
              <a:buNone/>
              <a:defRPr>
                <a:latin typeface="Barlow"/>
                <a:ea typeface="Barlow"/>
                <a:cs typeface="Barlow"/>
                <a:sym typeface="Barlow"/>
              </a:defRPr>
            </a:lvl2pPr>
            <a:lvl3pPr lvl="2" rtl="0">
              <a:spcBef>
                <a:spcPts val="0"/>
              </a:spcBef>
              <a:spcAft>
                <a:spcPts val="0"/>
              </a:spcAft>
              <a:buSzPts val="2800"/>
              <a:buNone/>
              <a:defRPr>
                <a:latin typeface="Barlow"/>
                <a:ea typeface="Barlow"/>
                <a:cs typeface="Barlow"/>
                <a:sym typeface="Barlow"/>
              </a:defRPr>
            </a:lvl3pPr>
            <a:lvl4pPr lvl="3" rtl="0">
              <a:spcBef>
                <a:spcPts val="0"/>
              </a:spcBef>
              <a:spcAft>
                <a:spcPts val="0"/>
              </a:spcAft>
              <a:buSzPts val="2800"/>
              <a:buNone/>
              <a:defRPr>
                <a:latin typeface="Barlow"/>
                <a:ea typeface="Barlow"/>
                <a:cs typeface="Barlow"/>
                <a:sym typeface="Barlow"/>
              </a:defRPr>
            </a:lvl4pPr>
            <a:lvl5pPr lvl="4" rtl="0">
              <a:spcBef>
                <a:spcPts val="0"/>
              </a:spcBef>
              <a:spcAft>
                <a:spcPts val="0"/>
              </a:spcAft>
              <a:buSzPts val="2800"/>
              <a:buNone/>
              <a:defRPr>
                <a:latin typeface="Barlow"/>
                <a:ea typeface="Barlow"/>
                <a:cs typeface="Barlow"/>
                <a:sym typeface="Barlow"/>
              </a:defRPr>
            </a:lvl5pPr>
            <a:lvl6pPr lvl="5" rtl="0">
              <a:spcBef>
                <a:spcPts val="0"/>
              </a:spcBef>
              <a:spcAft>
                <a:spcPts val="0"/>
              </a:spcAft>
              <a:buSzPts val="2800"/>
              <a:buNone/>
              <a:defRPr>
                <a:latin typeface="Barlow"/>
                <a:ea typeface="Barlow"/>
                <a:cs typeface="Barlow"/>
                <a:sym typeface="Barlow"/>
              </a:defRPr>
            </a:lvl6pPr>
            <a:lvl7pPr lvl="6" rtl="0">
              <a:spcBef>
                <a:spcPts val="0"/>
              </a:spcBef>
              <a:spcAft>
                <a:spcPts val="0"/>
              </a:spcAft>
              <a:buSzPts val="2800"/>
              <a:buNone/>
              <a:defRPr>
                <a:latin typeface="Barlow"/>
                <a:ea typeface="Barlow"/>
                <a:cs typeface="Barlow"/>
                <a:sym typeface="Barlow"/>
              </a:defRPr>
            </a:lvl7pPr>
            <a:lvl8pPr lvl="7" rtl="0">
              <a:spcBef>
                <a:spcPts val="0"/>
              </a:spcBef>
              <a:spcAft>
                <a:spcPts val="0"/>
              </a:spcAft>
              <a:buSzPts val="2800"/>
              <a:buNone/>
              <a:defRPr>
                <a:latin typeface="Barlow"/>
                <a:ea typeface="Barlow"/>
                <a:cs typeface="Barlow"/>
                <a:sym typeface="Barlow"/>
              </a:defRPr>
            </a:lvl8pPr>
            <a:lvl9pPr lvl="8" rtl="0">
              <a:spcBef>
                <a:spcPts val="0"/>
              </a:spcBef>
              <a:spcAft>
                <a:spcPts val="0"/>
              </a:spcAft>
              <a:buSzPts val="2800"/>
              <a:buNone/>
              <a:defRPr>
                <a:latin typeface="Barlow"/>
                <a:ea typeface="Barlow"/>
                <a:cs typeface="Barlow"/>
                <a:sym typeface="Barlow"/>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71"/>
        <p:cNvGrpSpPr/>
        <p:nvPr/>
      </p:nvGrpSpPr>
      <p:grpSpPr>
        <a:xfrm>
          <a:off x="0" y="0"/>
          <a:ext cx="0" cy="0"/>
          <a:chOff x="0" y="0"/>
          <a:chExt cx="0" cy="0"/>
        </a:xfrm>
      </p:grpSpPr>
      <p:sp>
        <p:nvSpPr>
          <p:cNvPr id="272" name="Google Shape;272;p49"/>
          <p:cNvSpPr>
            <a:spLocks noGrp="1"/>
          </p:cNvSpPr>
          <p:nvPr>
            <p:ph type="pic" idx="2"/>
          </p:nvPr>
        </p:nvSpPr>
        <p:spPr>
          <a:xfrm>
            <a:off x="-433387" y="-485775"/>
            <a:ext cx="10029900" cy="6007200"/>
          </a:xfrm>
          <a:prstGeom prst="rect">
            <a:avLst/>
          </a:prstGeom>
          <a:noFill/>
          <a:ln>
            <a:noFill/>
          </a:ln>
        </p:spPr>
      </p:sp>
      <p:sp>
        <p:nvSpPr>
          <p:cNvPr id="273" name="Google Shape;273;p49"/>
          <p:cNvSpPr txBox="1">
            <a:spLocks noGrp="1"/>
          </p:cNvSpPr>
          <p:nvPr>
            <p:ph type="title"/>
          </p:nvPr>
        </p:nvSpPr>
        <p:spPr>
          <a:xfrm>
            <a:off x="452438" y="2671763"/>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b="0">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74" name="Google Shape;274;p49"/>
          <p:cNvSpPr txBox="1">
            <a:spLocks noGrp="1"/>
          </p:cNvSpPr>
          <p:nvPr>
            <p:ph type="body" idx="1"/>
          </p:nvPr>
        </p:nvSpPr>
        <p:spPr>
          <a:xfrm>
            <a:off x="452884" y="414801"/>
            <a:ext cx="82383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279400" algn="l" rtl="0">
              <a:lnSpc>
                <a:spcPct val="90000"/>
              </a:lnSpc>
              <a:spcBef>
                <a:spcPts val="1700"/>
              </a:spcBef>
              <a:spcAft>
                <a:spcPts val="0"/>
              </a:spcAft>
              <a:buClr>
                <a:srgbClr val="000000"/>
              </a:buClr>
              <a:buSzPts val="800"/>
              <a:buChar char="○"/>
              <a:defRPr/>
            </a:lvl2pPr>
            <a:lvl3pPr marL="1371600" lvl="2" indent="-279400" algn="l" rtl="0">
              <a:lnSpc>
                <a:spcPct val="90000"/>
              </a:lnSpc>
              <a:spcBef>
                <a:spcPts val="1700"/>
              </a:spcBef>
              <a:spcAft>
                <a:spcPts val="0"/>
              </a:spcAft>
              <a:buClr>
                <a:srgbClr val="000000"/>
              </a:buClr>
              <a:buSzPts val="800"/>
              <a:buChar char="■"/>
              <a:defRPr/>
            </a:lvl3pPr>
            <a:lvl4pPr marL="1828800" lvl="3" indent="-279400" algn="l" rtl="0">
              <a:lnSpc>
                <a:spcPct val="90000"/>
              </a:lnSpc>
              <a:spcBef>
                <a:spcPts val="1700"/>
              </a:spcBef>
              <a:spcAft>
                <a:spcPts val="0"/>
              </a:spcAft>
              <a:buClr>
                <a:srgbClr val="000000"/>
              </a:buClr>
              <a:buSzPts val="800"/>
              <a:buChar char="●"/>
              <a:defRPr/>
            </a:lvl4pPr>
            <a:lvl5pPr marL="2286000" lvl="4" indent="-279400" algn="l" rtl="0">
              <a:lnSpc>
                <a:spcPct val="90000"/>
              </a:lnSpc>
              <a:spcBef>
                <a:spcPts val="1700"/>
              </a:spcBef>
              <a:spcAft>
                <a:spcPts val="0"/>
              </a:spcAft>
              <a:buClr>
                <a:srgbClr val="000000"/>
              </a:buClr>
              <a:buSzPts val="800"/>
              <a:buChar char="○"/>
              <a:defRPr/>
            </a:lvl5pPr>
            <a:lvl6pPr marL="2743200" lvl="5" indent="-279400" algn="l" rtl="0">
              <a:lnSpc>
                <a:spcPct val="90000"/>
              </a:lnSpc>
              <a:spcBef>
                <a:spcPts val="1700"/>
              </a:spcBef>
              <a:spcAft>
                <a:spcPts val="0"/>
              </a:spcAft>
              <a:buClr>
                <a:srgbClr val="000000"/>
              </a:buClr>
              <a:buSzPts val="800"/>
              <a:buChar char="■"/>
              <a:defRPr/>
            </a:lvl6pPr>
            <a:lvl7pPr marL="3200400" lvl="6" indent="-279400" algn="l" rtl="0">
              <a:lnSpc>
                <a:spcPct val="90000"/>
              </a:lnSpc>
              <a:spcBef>
                <a:spcPts val="1700"/>
              </a:spcBef>
              <a:spcAft>
                <a:spcPts val="0"/>
              </a:spcAft>
              <a:buClr>
                <a:srgbClr val="000000"/>
              </a:buClr>
              <a:buSzPts val="800"/>
              <a:buChar char="●"/>
              <a:defRPr/>
            </a:lvl7pPr>
            <a:lvl8pPr marL="3657600" lvl="7" indent="-279400" algn="l" rtl="0">
              <a:lnSpc>
                <a:spcPct val="90000"/>
              </a:lnSpc>
              <a:spcBef>
                <a:spcPts val="1700"/>
              </a:spcBef>
              <a:spcAft>
                <a:spcPts val="0"/>
              </a:spcAft>
              <a:buClr>
                <a:srgbClr val="000000"/>
              </a:buClr>
              <a:buSzPts val="800"/>
              <a:buChar char="○"/>
              <a:defRPr/>
            </a:lvl8pPr>
            <a:lvl9pPr marL="4114800" lvl="8" indent="-279400" algn="l" rtl="0">
              <a:lnSpc>
                <a:spcPct val="90000"/>
              </a:lnSpc>
              <a:spcBef>
                <a:spcPts val="1700"/>
              </a:spcBef>
              <a:spcAft>
                <a:spcPts val="0"/>
              </a:spcAft>
              <a:buClr>
                <a:srgbClr val="000000"/>
              </a:buClr>
              <a:buSzPts val="800"/>
              <a:buChar char="■"/>
              <a:defRPr/>
            </a:lvl9pPr>
          </a:lstStyle>
          <a:p>
            <a:endParaRPr/>
          </a:p>
        </p:txBody>
      </p:sp>
      <p:sp>
        <p:nvSpPr>
          <p:cNvPr id="275" name="Google Shape;275;p49"/>
          <p:cNvSpPr txBox="1">
            <a:spLocks noGrp="1"/>
          </p:cNvSpPr>
          <p:nvPr>
            <p:ph type="body" idx="3"/>
          </p:nvPr>
        </p:nvSpPr>
        <p:spPr>
          <a:xfrm>
            <a:off x="452438" y="4353716"/>
            <a:ext cx="8239200" cy="418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28600" algn="l" rtl="0">
              <a:lnSpc>
                <a:spcPct val="100000"/>
              </a:lnSpc>
              <a:spcBef>
                <a:spcPts val="0"/>
              </a:spcBef>
              <a:spcAft>
                <a:spcPts val="0"/>
              </a:spcAft>
              <a:buClr>
                <a:srgbClr val="000000"/>
              </a:buClr>
              <a:buSzPts val="2100"/>
              <a:buFont typeface="Helvetica Neue"/>
              <a:buNone/>
              <a:defRPr sz="2100" b="1"/>
            </a:lvl2pPr>
            <a:lvl3pPr marL="1371600" lvl="2" indent="-228600" algn="l" rtl="0">
              <a:lnSpc>
                <a:spcPct val="100000"/>
              </a:lnSpc>
              <a:spcBef>
                <a:spcPts val="0"/>
              </a:spcBef>
              <a:spcAft>
                <a:spcPts val="0"/>
              </a:spcAft>
              <a:buClr>
                <a:srgbClr val="000000"/>
              </a:buClr>
              <a:buSzPts val="2100"/>
              <a:buFont typeface="Helvetica Neue"/>
              <a:buNone/>
              <a:defRPr sz="2100" b="1"/>
            </a:lvl3pPr>
            <a:lvl4pPr marL="1828800" lvl="3" indent="-228600" algn="l" rtl="0">
              <a:lnSpc>
                <a:spcPct val="100000"/>
              </a:lnSpc>
              <a:spcBef>
                <a:spcPts val="0"/>
              </a:spcBef>
              <a:spcAft>
                <a:spcPts val="0"/>
              </a:spcAft>
              <a:buClr>
                <a:srgbClr val="000000"/>
              </a:buClr>
              <a:buSzPts val="2100"/>
              <a:buFont typeface="Helvetica Neue"/>
              <a:buNone/>
              <a:defRPr sz="2100" b="1"/>
            </a:lvl4pPr>
            <a:lvl5pPr marL="2286000" lvl="4" indent="-228600" algn="l" rtl="0">
              <a:lnSpc>
                <a:spcPct val="100000"/>
              </a:lnSpc>
              <a:spcBef>
                <a:spcPts val="0"/>
              </a:spcBef>
              <a:spcAft>
                <a:spcPts val="0"/>
              </a:spcAft>
              <a:buClr>
                <a:srgbClr val="000000"/>
              </a:buClr>
              <a:buSzPts val="2100"/>
              <a:buFont typeface="Helvetica Neue"/>
              <a:buNone/>
              <a:defRPr sz="2100" b="1"/>
            </a:lvl5pPr>
            <a:lvl6pPr marL="2743200" lvl="5" indent="-279400" algn="l" rtl="0">
              <a:lnSpc>
                <a:spcPct val="90000"/>
              </a:lnSpc>
              <a:spcBef>
                <a:spcPts val="1700"/>
              </a:spcBef>
              <a:spcAft>
                <a:spcPts val="0"/>
              </a:spcAft>
              <a:buClr>
                <a:srgbClr val="000000"/>
              </a:buClr>
              <a:buSzPts val="800"/>
              <a:buChar char="■"/>
              <a:defRPr/>
            </a:lvl6pPr>
            <a:lvl7pPr marL="3200400" lvl="6" indent="-279400" algn="l" rtl="0">
              <a:lnSpc>
                <a:spcPct val="90000"/>
              </a:lnSpc>
              <a:spcBef>
                <a:spcPts val="1700"/>
              </a:spcBef>
              <a:spcAft>
                <a:spcPts val="0"/>
              </a:spcAft>
              <a:buClr>
                <a:srgbClr val="000000"/>
              </a:buClr>
              <a:buSzPts val="800"/>
              <a:buChar char="●"/>
              <a:defRPr/>
            </a:lvl7pPr>
            <a:lvl8pPr marL="3657600" lvl="7" indent="-279400" algn="l" rtl="0">
              <a:lnSpc>
                <a:spcPct val="90000"/>
              </a:lnSpc>
              <a:spcBef>
                <a:spcPts val="1700"/>
              </a:spcBef>
              <a:spcAft>
                <a:spcPts val="0"/>
              </a:spcAft>
              <a:buClr>
                <a:srgbClr val="000000"/>
              </a:buClr>
              <a:buSzPts val="800"/>
              <a:buChar char="○"/>
              <a:defRPr/>
            </a:lvl8pPr>
            <a:lvl9pPr marL="4114800" lvl="8" indent="-279400" algn="l" rtl="0">
              <a:lnSpc>
                <a:spcPct val="90000"/>
              </a:lnSpc>
              <a:spcBef>
                <a:spcPts val="1700"/>
              </a:spcBef>
              <a:spcAft>
                <a:spcPts val="0"/>
              </a:spcAft>
              <a:buClr>
                <a:srgbClr val="000000"/>
              </a:buClr>
              <a:buSzPts val="800"/>
              <a:buChar char="■"/>
              <a:defRPr/>
            </a:lvl9pPr>
          </a:lstStyle>
          <a:p>
            <a:endParaRPr/>
          </a:p>
        </p:txBody>
      </p:sp>
      <p:sp>
        <p:nvSpPr>
          <p:cNvPr id="276" name="Google Shape;276;p49"/>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277"/>
        <p:cNvGrpSpPr/>
        <p:nvPr/>
      </p:nvGrpSpPr>
      <p:grpSpPr>
        <a:xfrm>
          <a:off x="0" y="0"/>
          <a:ext cx="0" cy="0"/>
          <a:chOff x="0" y="0"/>
          <a:chExt cx="0" cy="0"/>
        </a:xfrm>
      </p:grpSpPr>
      <p:sp>
        <p:nvSpPr>
          <p:cNvPr id="278" name="Google Shape;278;p50"/>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age Title">
  <p:cSld name="Blank 2">
    <p:bg>
      <p:bgPr>
        <a:solidFill>
          <a:srgbClr val="FEFDFF"/>
        </a:solidFill>
        <a:effectLst/>
      </p:bgPr>
    </p:bg>
    <p:spTree>
      <p:nvGrpSpPr>
        <p:cNvPr id="1" name="Shape 284"/>
        <p:cNvGrpSpPr/>
        <p:nvPr/>
      </p:nvGrpSpPr>
      <p:grpSpPr>
        <a:xfrm>
          <a:off x="0" y="0"/>
          <a:ext cx="0" cy="0"/>
          <a:chOff x="0" y="0"/>
          <a:chExt cx="0" cy="0"/>
        </a:xfrm>
      </p:grpSpPr>
      <p:pic>
        <p:nvPicPr>
          <p:cNvPr id="285" name="Google Shape;285;p5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286" name="Google Shape;286;p52"/>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rgbClr val="880D0D"/>
              </a:buClr>
              <a:buSzPts val="800"/>
              <a:buFont typeface="Barlow"/>
              <a:buNone/>
              <a:defRPr sz="800" b="1">
                <a:solidFill>
                  <a:srgbClr val="880D0D"/>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287" name="Google Shape;287;p52"/>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52"/>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sp>
        <p:nvSpPr>
          <p:cNvPr id="289" name="Google Shape;289;p52"/>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ue-Large Headline">
  <p:cSld name="Title and Text">
    <p:bg>
      <p:bgPr>
        <a:gradFill>
          <a:gsLst>
            <a:gs pos="0">
              <a:srgbClr val="073763"/>
            </a:gs>
            <a:gs pos="74000">
              <a:schemeClr val="accent2"/>
            </a:gs>
            <a:gs pos="100000">
              <a:schemeClr val="dk1"/>
            </a:gs>
          </a:gsLst>
          <a:lin ang="8100019" scaled="0"/>
        </a:gra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grpSp>
        <p:nvGrpSpPr>
          <p:cNvPr id="29" name="Google Shape;29;p6"/>
          <p:cNvGrpSpPr/>
          <p:nvPr/>
        </p:nvGrpSpPr>
        <p:grpSpPr>
          <a:xfrm>
            <a:off x="333353" y="4123654"/>
            <a:ext cx="1108012" cy="727347"/>
            <a:chOff x="4379643" y="755300"/>
            <a:chExt cx="3206982" cy="2105200"/>
          </a:xfrm>
        </p:grpSpPr>
        <p:sp>
          <p:nvSpPr>
            <p:cNvPr id="30" name="Google Shape;30;p6"/>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 name="Google Shape;31;p6"/>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 name="Google Shape;32;p6"/>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3" name="Google Shape;33;p6"/>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 name="Google Shape;34;p6"/>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 name="Google Shape;35;p6"/>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6" name="Google Shape;36;p6"/>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7" name="Google Shape;37;p6"/>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 name="Google Shape;38;p6"/>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9" name="Google Shape;39;p6"/>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0" name="Google Shape;40;p6"/>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1" name="Google Shape;41;p6"/>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42" name="Google Shape;42;p6"/>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43" name="Google Shape;43;p6"/>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
        <p:nvSpPr>
          <p:cNvPr id="44" name="Google Shape;44;p6"/>
          <p:cNvSpPr txBox="1">
            <a:spLocks noGrp="1"/>
          </p:cNvSpPr>
          <p:nvPr>
            <p:ph type="body" idx="1"/>
          </p:nvPr>
        </p:nvSpPr>
        <p:spPr>
          <a:xfrm>
            <a:off x="3767450" y="464150"/>
            <a:ext cx="4935000" cy="4007400"/>
          </a:xfrm>
          <a:prstGeom prst="rect">
            <a:avLst/>
          </a:prstGeom>
        </p:spPr>
        <p:txBody>
          <a:bodyPr spcFirstLastPara="1" wrap="square" lIns="19050" tIns="19050" rIns="19050" bIns="19050" anchor="t" anchorCtr="0">
            <a:normAutofit/>
          </a:bodyPr>
          <a:lstStyle>
            <a:lvl1pPr marL="457200" lvl="0" indent="-254000">
              <a:spcBef>
                <a:spcPts val="2000"/>
              </a:spcBef>
              <a:spcAft>
                <a:spcPts val="0"/>
              </a:spcAft>
              <a:buClr>
                <a:schemeClr val="lt1"/>
              </a:buClr>
              <a:buSzPts val="400"/>
              <a:buChar char="•"/>
              <a:defRPr>
                <a:solidFill>
                  <a:schemeClr val="lt1"/>
                </a:solidFill>
              </a:defRPr>
            </a:lvl1pPr>
            <a:lvl2pPr marL="914400" lvl="1" indent="-254000">
              <a:spcBef>
                <a:spcPts val="2000"/>
              </a:spcBef>
              <a:spcAft>
                <a:spcPts val="0"/>
              </a:spcAft>
              <a:buClr>
                <a:schemeClr val="lt1"/>
              </a:buClr>
              <a:buSzPts val="400"/>
              <a:buChar char="•"/>
              <a:defRPr>
                <a:solidFill>
                  <a:schemeClr val="lt1"/>
                </a:solidFill>
              </a:defRPr>
            </a:lvl2pPr>
            <a:lvl3pPr marL="1371600" lvl="2" indent="-254000">
              <a:spcBef>
                <a:spcPts val="2000"/>
              </a:spcBef>
              <a:spcAft>
                <a:spcPts val="0"/>
              </a:spcAft>
              <a:buClr>
                <a:schemeClr val="lt1"/>
              </a:buClr>
              <a:buSzPts val="400"/>
              <a:buChar char="•"/>
              <a:defRPr>
                <a:solidFill>
                  <a:schemeClr val="lt1"/>
                </a:solidFill>
              </a:defRPr>
            </a:lvl3pPr>
            <a:lvl4pPr marL="1828800" lvl="3" indent="-254000">
              <a:spcBef>
                <a:spcPts val="2000"/>
              </a:spcBef>
              <a:spcAft>
                <a:spcPts val="0"/>
              </a:spcAft>
              <a:buClr>
                <a:schemeClr val="lt1"/>
              </a:buClr>
              <a:buSzPts val="400"/>
              <a:buChar char="•"/>
              <a:defRPr>
                <a:solidFill>
                  <a:schemeClr val="lt1"/>
                </a:solidFill>
              </a:defRPr>
            </a:lvl4pPr>
            <a:lvl5pPr marL="2286000" lvl="4" indent="-254000">
              <a:spcBef>
                <a:spcPts val="2000"/>
              </a:spcBef>
              <a:spcAft>
                <a:spcPts val="0"/>
              </a:spcAft>
              <a:buClr>
                <a:schemeClr val="lt1"/>
              </a:buClr>
              <a:buSzPts val="400"/>
              <a:buChar char="•"/>
              <a:defRPr>
                <a:solidFill>
                  <a:schemeClr val="lt1"/>
                </a:solidFill>
              </a:defRPr>
            </a:lvl5pPr>
            <a:lvl6pPr marL="2743200" lvl="5" indent="-254000">
              <a:spcBef>
                <a:spcPts val="2000"/>
              </a:spcBef>
              <a:spcAft>
                <a:spcPts val="0"/>
              </a:spcAft>
              <a:buClr>
                <a:schemeClr val="lt1"/>
              </a:buClr>
              <a:buSzPts val="400"/>
              <a:buChar char="•"/>
              <a:defRPr>
                <a:solidFill>
                  <a:schemeClr val="lt1"/>
                </a:solidFill>
              </a:defRPr>
            </a:lvl6pPr>
            <a:lvl7pPr marL="3200400" lvl="6" indent="-254000">
              <a:spcBef>
                <a:spcPts val="2000"/>
              </a:spcBef>
              <a:spcAft>
                <a:spcPts val="0"/>
              </a:spcAft>
              <a:buClr>
                <a:schemeClr val="lt1"/>
              </a:buClr>
              <a:buSzPts val="400"/>
              <a:buChar char="•"/>
              <a:defRPr>
                <a:solidFill>
                  <a:schemeClr val="lt1"/>
                </a:solidFill>
              </a:defRPr>
            </a:lvl7pPr>
            <a:lvl8pPr marL="3657600" lvl="7" indent="-254000">
              <a:spcBef>
                <a:spcPts val="2000"/>
              </a:spcBef>
              <a:spcAft>
                <a:spcPts val="0"/>
              </a:spcAft>
              <a:buClr>
                <a:schemeClr val="lt1"/>
              </a:buClr>
              <a:buSzPts val="400"/>
              <a:buChar char="•"/>
              <a:defRPr>
                <a:solidFill>
                  <a:schemeClr val="lt1"/>
                </a:solidFill>
              </a:defRPr>
            </a:lvl8pPr>
            <a:lvl9pPr marL="4114800" lvl="8" indent="-254000">
              <a:spcBef>
                <a:spcPts val="2000"/>
              </a:spcBef>
              <a:spcAft>
                <a:spcPts val="0"/>
              </a:spcAft>
              <a:buClr>
                <a:schemeClr val="lt1"/>
              </a:buClr>
              <a:buSzPts val="400"/>
              <a:buChar char="•"/>
              <a:defRPr>
                <a:solidFill>
                  <a:schemeClr val="lt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University Name - Proposal Type">
  <p:cSld name="Blank 2_4">
    <p:bg>
      <p:bgPr>
        <a:solidFill>
          <a:srgbClr val="FEFDFF"/>
        </a:solidFill>
        <a:effectLst/>
      </p:bgPr>
    </p:bg>
    <p:spTree>
      <p:nvGrpSpPr>
        <p:cNvPr id="1" name="Shape 290"/>
        <p:cNvGrpSpPr/>
        <p:nvPr/>
      </p:nvGrpSpPr>
      <p:grpSpPr>
        <a:xfrm>
          <a:off x="0" y="0"/>
          <a:ext cx="0" cy="0"/>
          <a:chOff x="0" y="0"/>
          <a:chExt cx="0" cy="0"/>
        </a:xfrm>
      </p:grpSpPr>
      <p:sp>
        <p:nvSpPr>
          <p:cNvPr id="291" name="Google Shape;291;p53"/>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53"/>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293" name="Google Shape;293;p53"/>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pic>
        <p:nvPicPr>
          <p:cNvPr id="294" name="Google Shape;294;p5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with page #)">
  <p:cSld name="Blank 2_3">
    <p:bg>
      <p:bgPr>
        <a:solidFill>
          <a:srgbClr val="FEFDFF"/>
        </a:solidFill>
        <a:effectLst/>
      </p:bgPr>
    </p:bg>
    <p:spTree>
      <p:nvGrpSpPr>
        <p:cNvPr id="1" name="Shape 295"/>
        <p:cNvGrpSpPr/>
        <p:nvPr/>
      </p:nvGrpSpPr>
      <p:grpSpPr>
        <a:xfrm>
          <a:off x="0" y="0"/>
          <a:ext cx="0" cy="0"/>
          <a:chOff x="0" y="0"/>
          <a:chExt cx="0" cy="0"/>
        </a:xfrm>
      </p:grpSpPr>
      <p:sp>
        <p:nvSpPr>
          <p:cNvPr id="296" name="Google Shape;296;p54"/>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with logo + page #)">
  <p:cSld name="Blank 2_1">
    <p:bg>
      <p:bgPr>
        <a:solidFill>
          <a:srgbClr val="FEFDFF"/>
        </a:solidFill>
        <a:effectLst/>
      </p:bgPr>
    </p:bg>
    <p:spTree>
      <p:nvGrpSpPr>
        <p:cNvPr id="1" name="Shape 297"/>
        <p:cNvGrpSpPr/>
        <p:nvPr/>
      </p:nvGrpSpPr>
      <p:grpSpPr>
        <a:xfrm>
          <a:off x="0" y="0"/>
          <a:ext cx="0" cy="0"/>
          <a:chOff x="0" y="0"/>
          <a:chExt cx="0" cy="0"/>
        </a:xfrm>
      </p:grpSpPr>
      <p:sp>
        <p:nvSpPr>
          <p:cNvPr id="298" name="Google Shape;298;p55"/>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pic>
        <p:nvPicPr>
          <p:cNvPr id="299" name="Google Shape;299;p5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300" name="Google Shape;300;p55"/>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ue-Large Headline">
  <p:cSld name="Title and Text">
    <p:bg>
      <p:bgPr>
        <a:gradFill>
          <a:gsLst>
            <a:gs pos="0">
              <a:srgbClr val="073763"/>
            </a:gs>
            <a:gs pos="74000">
              <a:schemeClr val="accent2"/>
            </a:gs>
            <a:gs pos="100000">
              <a:schemeClr val="dk1"/>
            </a:gs>
          </a:gsLst>
          <a:lin ang="8100019" scaled="0"/>
        </a:gradFill>
        <a:effectLst/>
      </p:bgPr>
    </p:bg>
    <p:spTree>
      <p:nvGrpSpPr>
        <p:cNvPr id="1" name="Shape 301"/>
        <p:cNvGrpSpPr/>
        <p:nvPr/>
      </p:nvGrpSpPr>
      <p:grpSpPr>
        <a:xfrm>
          <a:off x="0" y="0"/>
          <a:ext cx="0" cy="0"/>
          <a:chOff x="0" y="0"/>
          <a:chExt cx="0" cy="0"/>
        </a:xfrm>
      </p:grpSpPr>
      <p:sp>
        <p:nvSpPr>
          <p:cNvPr id="302" name="Google Shape;302;p56"/>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grpSp>
        <p:nvGrpSpPr>
          <p:cNvPr id="303" name="Google Shape;303;p56"/>
          <p:cNvGrpSpPr/>
          <p:nvPr/>
        </p:nvGrpSpPr>
        <p:grpSpPr>
          <a:xfrm>
            <a:off x="333353" y="4123654"/>
            <a:ext cx="1108012" cy="727347"/>
            <a:chOff x="4379643" y="755300"/>
            <a:chExt cx="3206982" cy="2105200"/>
          </a:xfrm>
        </p:grpSpPr>
        <p:sp>
          <p:nvSpPr>
            <p:cNvPr id="304" name="Google Shape;304;p56"/>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05" name="Google Shape;305;p56"/>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06" name="Google Shape;306;p56"/>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07" name="Google Shape;307;p56"/>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08" name="Google Shape;308;p56"/>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09" name="Google Shape;309;p56"/>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0" name="Google Shape;310;p56"/>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1" name="Google Shape;311;p56"/>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2" name="Google Shape;312;p56"/>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3" name="Google Shape;313;p56"/>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4" name="Google Shape;314;p56"/>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5" name="Google Shape;315;p56"/>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316" name="Google Shape;316;p56"/>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317" name="Google Shape;317;p56"/>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
        <p:nvSpPr>
          <p:cNvPr id="318" name="Google Shape;318;p56"/>
          <p:cNvSpPr txBox="1">
            <a:spLocks noGrp="1"/>
          </p:cNvSpPr>
          <p:nvPr>
            <p:ph type="body" idx="1"/>
          </p:nvPr>
        </p:nvSpPr>
        <p:spPr>
          <a:xfrm>
            <a:off x="3767450" y="464150"/>
            <a:ext cx="4935000" cy="4007400"/>
          </a:xfrm>
          <a:prstGeom prst="rect">
            <a:avLst/>
          </a:prstGeom>
        </p:spPr>
        <p:txBody>
          <a:bodyPr spcFirstLastPara="1" wrap="square" lIns="19050" tIns="19050" rIns="19050" bIns="19050" anchor="t" anchorCtr="0">
            <a:normAutofit/>
          </a:bodyPr>
          <a:lstStyle>
            <a:lvl1pPr marL="457200" lvl="0" indent="-254000" rtl="0">
              <a:spcBef>
                <a:spcPts val="2000"/>
              </a:spcBef>
              <a:spcAft>
                <a:spcPts val="0"/>
              </a:spcAft>
              <a:buClr>
                <a:schemeClr val="lt1"/>
              </a:buClr>
              <a:buSzPts val="400"/>
              <a:buChar char="•"/>
              <a:defRPr>
                <a:solidFill>
                  <a:schemeClr val="lt1"/>
                </a:solidFill>
              </a:defRPr>
            </a:lvl1pPr>
            <a:lvl2pPr marL="914400" lvl="1" indent="-254000" rtl="0">
              <a:spcBef>
                <a:spcPts val="2000"/>
              </a:spcBef>
              <a:spcAft>
                <a:spcPts val="0"/>
              </a:spcAft>
              <a:buClr>
                <a:schemeClr val="lt1"/>
              </a:buClr>
              <a:buSzPts val="400"/>
              <a:buChar char="•"/>
              <a:defRPr>
                <a:solidFill>
                  <a:schemeClr val="lt1"/>
                </a:solidFill>
              </a:defRPr>
            </a:lvl2pPr>
            <a:lvl3pPr marL="1371600" lvl="2" indent="-254000" rtl="0">
              <a:spcBef>
                <a:spcPts val="2000"/>
              </a:spcBef>
              <a:spcAft>
                <a:spcPts val="0"/>
              </a:spcAft>
              <a:buClr>
                <a:schemeClr val="lt1"/>
              </a:buClr>
              <a:buSzPts val="400"/>
              <a:buChar char="•"/>
              <a:defRPr>
                <a:solidFill>
                  <a:schemeClr val="lt1"/>
                </a:solidFill>
              </a:defRPr>
            </a:lvl3pPr>
            <a:lvl4pPr marL="1828800" lvl="3" indent="-254000" rtl="0">
              <a:spcBef>
                <a:spcPts val="2000"/>
              </a:spcBef>
              <a:spcAft>
                <a:spcPts val="0"/>
              </a:spcAft>
              <a:buClr>
                <a:schemeClr val="lt1"/>
              </a:buClr>
              <a:buSzPts val="400"/>
              <a:buChar char="•"/>
              <a:defRPr>
                <a:solidFill>
                  <a:schemeClr val="lt1"/>
                </a:solidFill>
              </a:defRPr>
            </a:lvl4pPr>
            <a:lvl5pPr marL="2286000" lvl="4" indent="-254000" rtl="0">
              <a:spcBef>
                <a:spcPts val="2000"/>
              </a:spcBef>
              <a:spcAft>
                <a:spcPts val="0"/>
              </a:spcAft>
              <a:buClr>
                <a:schemeClr val="lt1"/>
              </a:buClr>
              <a:buSzPts val="400"/>
              <a:buChar char="•"/>
              <a:defRPr>
                <a:solidFill>
                  <a:schemeClr val="lt1"/>
                </a:solidFill>
              </a:defRPr>
            </a:lvl5pPr>
            <a:lvl6pPr marL="2743200" lvl="5" indent="-254000" rtl="0">
              <a:spcBef>
                <a:spcPts val="2000"/>
              </a:spcBef>
              <a:spcAft>
                <a:spcPts val="0"/>
              </a:spcAft>
              <a:buClr>
                <a:schemeClr val="lt1"/>
              </a:buClr>
              <a:buSzPts val="400"/>
              <a:buChar char="•"/>
              <a:defRPr>
                <a:solidFill>
                  <a:schemeClr val="lt1"/>
                </a:solidFill>
              </a:defRPr>
            </a:lvl6pPr>
            <a:lvl7pPr marL="3200400" lvl="6" indent="-254000" rtl="0">
              <a:spcBef>
                <a:spcPts val="2000"/>
              </a:spcBef>
              <a:spcAft>
                <a:spcPts val="0"/>
              </a:spcAft>
              <a:buClr>
                <a:schemeClr val="lt1"/>
              </a:buClr>
              <a:buSzPts val="400"/>
              <a:buChar char="•"/>
              <a:defRPr>
                <a:solidFill>
                  <a:schemeClr val="lt1"/>
                </a:solidFill>
              </a:defRPr>
            </a:lvl7pPr>
            <a:lvl8pPr marL="3657600" lvl="7" indent="-254000" rtl="0">
              <a:spcBef>
                <a:spcPts val="2000"/>
              </a:spcBef>
              <a:spcAft>
                <a:spcPts val="0"/>
              </a:spcAft>
              <a:buClr>
                <a:schemeClr val="lt1"/>
              </a:buClr>
              <a:buSzPts val="400"/>
              <a:buChar char="•"/>
              <a:defRPr>
                <a:solidFill>
                  <a:schemeClr val="lt1"/>
                </a:solidFill>
              </a:defRPr>
            </a:lvl8pPr>
            <a:lvl9pPr marL="4114800" lvl="8" indent="-254000" rtl="0">
              <a:spcBef>
                <a:spcPts val="2000"/>
              </a:spcBef>
              <a:spcAft>
                <a:spcPts val="0"/>
              </a:spcAft>
              <a:buClr>
                <a:schemeClr val="lt1"/>
              </a:buClr>
              <a:buSzPts val="400"/>
              <a:buChar char="•"/>
              <a:defRPr>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roon - Large Headline">
  <p:cSld name="Title and Text_3">
    <p:bg>
      <p:bgPr>
        <a:gradFill>
          <a:gsLst>
            <a:gs pos="0">
              <a:schemeClr val="accent1"/>
            </a:gs>
            <a:gs pos="80000">
              <a:srgbClr val="430514"/>
            </a:gs>
            <a:gs pos="100000">
              <a:schemeClr val="dk1"/>
            </a:gs>
          </a:gsLst>
          <a:lin ang="8100019" scaled="0"/>
        </a:gradFill>
        <a:effectLst/>
      </p:bgPr>
    </p:bg>
    <p:spTree>
      <p:nvGrpSpPr>
        <p:cNvPr id="1" name="Shape 319"/>
        <p:cNvGrpSpPr/>
        <p:nvPr/>
      </p:nvGrpSpPr>
      <p:grpSpPr>
        <a:xfrm>
          <a:off x="0" y="0"/>
          <a:ext cx="0" cy="0"/>
          <a:chOff x="0" y="0"/>
          <a:chExt cx="0" cy="0"/>
        </a:xfrm>
      </p:grpSpPr>
      <p:grpSp>
        <p:nvGrpSpPr>
          <p:cNvPr id="320" name="Google Shape;320;p57"/>
          <p:cNvGrpSpPr/>
          <p:nvPr/>
        </p:nvGrpSpPr>
        <p:grpSpPr>
          <a:xfrm>
            <a:off x="333353" y="4123654"/>
            <a:ext cx="1108012" cy="727347"/>
            <a:chOff x="4379643" y="755300"/>
            <a:chExt cx="3206982" cy="2105200"/>
          </a:xfrm>
        </p:grpSpPr>
        <p:sp>
          <p:nvSpPr>
            <p:cNvPr id="321" name="Google Shape;321;p57"/>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2" name="Google Shape;322;p57"/>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3" name="Google Shape;323;p57"/>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4" name="Google Shape;324;p57"/>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5" name="Google Shape;325;p57"/>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6" name="Google Shape;326;p57"/>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7" name="Google Shape;327;p57"/>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8" name="Google Shape;328;p57"/>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9" name="Google Shape;329;p57"/>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30" name="Google Shape;330;p57"/>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31" name="Google Shape;331;p57"/>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32" name="Google Shape;332;p57"/>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333" name="Google Shape;333;p57"/>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57"/>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335" name="Google Shape;335;p57"/>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ue-Large Headline 1">
  <p:cSld name="Title and Text_4">
    <p:bg>
      <p:bgPr>
        <a:gradFill>
          <a:gsLst>
            <a:gs pos="0">
              <a:srgbClr val="073763"/>
            </a:gs>
            <a:gs pos="74000">
              <a:schemeClr val="accent2"/>
            </a:gs>
            <a:gs pos="100000">
              <a:schemeClr val="dk1"/>
            </a:gs>
          </a:gsLst>
          <a:lin ang="8100019" scaled="0"/>
        </a:gradFill>
        <a:effectLst/>
      </p:bgPr>
    </p:bg>
    <p:spTree>
      <p:nvGrpSpPr>
        <p:cNvPr id="1" name="Shape 336"/>
        <p:cNvGrpSpPr/>
        <p:nvPr/>
      </p:nvGrpSpPr>
      <p:grpSpPr>
        <a:xfrm>
          <a:off x="0" y="0"/>
          <a:ext cx="0" cy="0"/>
          <a:chOff x="0" y="0"/>
          <a:chExt cx="0" cy="0"/>
        </a:xfrm>
      </p:grpSpPr>
      <p:sp>
        <p:nvSpPr>
          <p:cNvPr id="337" name="Google Shape;337;p58"/>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338" name="Google Shape;338;p58"/>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339" name="Google Shape;339;p58"/>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340" name="Google Shape;340;p58"/>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roon - Large Headline 1">
  <p:cSld name="Title and Text_3_2">
    <p:bg>
      <p:bgPr>
        <a:gradFill>
          <a:gsLst>
            <a:gs pos="0">
              <a:schemeClr val="accent1"/>
            </a:gs>
            <a:gs pos="80000">
              <a:srgbClr val="430514"/>
            </a:gs>
            <a:gs pos="100000">
              <a:schemeClr val="dk1"/>
            </a:gs>
          </a:gsLst>
          <a:lin ang="8100019" scaled="0"/>
        </a:gradFill>
        <a:effectLst/>
      </p:bgPr>
    </p:bg>
    <p:spTree>
      <p:nvGrpSpPr>
        <p:cNvPr id="1" name="Shape 341"/>
        <p:cNvGrpSpPr/>
        <p:nvPr/>
      </p:nvGrpSpPr>
      <p:grpSpPr>
        <a:xfrm>
          <a:off x="0" y="0"/>
          <a:ext cx="0" cy="0"/>
          <a:chOff x="0" y="0"/>
          <a:chExt cx="0" cy="0"/>
        </a:xfrm>
      </p:grpSpPr>
      <p:sp>
        <p:nvSpPr>
          <p:cNvPr id="342" name="Google Shape;342;p59"/>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59"/>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344" name="Google Shape;344;p59"/>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345" name="Google Shape;345;p59"/>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White - Large Headline">
  <p:cSld name="Title and Text_3_1">
    <p:bg>
      <p:bgPr>
        <a:solidFill>
          <a:schemeClr val="lt1"/>
        </a:solidFill>
        <a:effectLst/>
      </p:bgPr>
    </p:bg>
    <p:spTree>
      <p:nvGrpSpPr>
        <p:cNvPr id="1" name="Shape 346"/>
        <p:cNvGrpSpPr/>
        <p:nvPr/>
      </p:nvGrpSpPr>
      <p:grpSpPr>
        <a:xfrm>
          <a:off x="0" y="0"/>
          <a:ext cx="0" cy="0"/>
          <a:chOff x="0" y="0"/>
          <a:chExt cx="0" cy="0"/>
        </a:xfrm>
      </p:grpSpPr>
      <p:grpSp>
        <p:nvGrpSpPr>
          <p:cNvPr id="347" name="Google Shape;347;p60"/>
          <p:cNvGrpSpPr/>
          <p:nvPr/>
        </p:nvGrpSpPr>
        <p:grpSpPr>
          <a:xfrm>
            <a:off x="333353" y="4123654"/>
            <a:ext cx="1108012" cy="727347"/>
            <a:chOff x="4379643" y="755300"/>
            <a:chExt cx="3206982" cy="2105200"/>
          </a:xfrm>
        </p:grpSpPr>
        <p:sp>
          <p:nvSpPr>
            <p:cNvPr id="348" name="Google Shape;348;p60"/>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49" name="Google Shape;349;p60"/>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0" name="Google Shape;350;p60"/>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1" name="Google Shape;351;p60"/>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2" name="Google Shape;352;p60"/>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3" name="Google Shape;353;p60"/>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4" name="Google Shape;354;p60"/>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5" name="Google Shape;355;p60"/>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6" name="Google Shape;356;p60"/>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7" name="Google Shape;357;p60"/>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8" name="Google Shape;358;p60"/>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59" name="Google Shape;359;p60"/>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360" name="Google Shape;360;p60"/>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361" name="Google Shape;361;p60"/>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362" name="Google Shape;362;p60"/>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dk1"/>
              </a:buClr>
              <a:buSzPts val="2400"/>
              <a:buNone/>
              <a:defRPr sz="2400">
                <a:solidFill>
                  <a:schemeClr val="dk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ue Background">
  <p:cSld name="Title and Text_2">
    <p:bg>
      <p:bgPr>
        <a:gradFill>
          <a:gsLst>
            <a:gs pos="0">
              <a:srgbClr val="073763"/>
            </a:gs>
            <a:gs pos="100000">
              <a:schemeClr val="dk1"/>
            </a:gs>
          </a:gsLst>
          <a:lin ang="10800025" scaled="0"/>
        </a:gradFill>
        <a:effectLst/>
      </p:bgPr>
    </p:bg>
    <p:spTree>
      <p:nvGrpSpPr>
        <p:cNvPr id="1" name="Shape 363"/>
        <p:cNvGrpSpPr/>
        <p:nvPr/>
      </p:nvGrpSpPr>
      <p:grpSpPr>
        <a:xfrm>
          <a:off x="0" y="0"/>
          <a:ext cx="0" cy="0"/>
          <a:chOff x="0" y="0"/>
          <a:chExt cx="0" cy="0"/>
        </a:xfrm>
      </p:grpSpPr>
      <p:sp>
        <p:nvSpPr>
          <p:cNvPr id="364" name="Google Shape;364;p61"/>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365" name="Google Shape;365;p61"/>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366" name="Google Shape;366;p61"/>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roon Background">
  <p:cSld name="Title and Text_1">
    <p:bg>
      <p:bgPr>
        <a:gradFill>
          <a:gsLst>
            <a:gs pos="0">
              <a:schemeClr val="accent1"/>
            </a:gs>
            <a:gs pos="80000">
              <a:srgbClr val="430514"/>
            </a:gs>
            <a:gs pos="100000">
              <a:schemeClr val="dk1"/>
            </a:gs>
          </a:gsLst>
          <a:lin ang="8100019" scaled="0"/>
        </a:gradFill>
        <a:effectLst/>
      </p:bgPr>
    </p:bg>
    <p:spTree>
      <p:nvGrpSpPr>
        <p:cNvPr id="1" name="Shape 367"/>
        <p:cNvGrpSpPr/>
        <p:nvPr/>
      </p:nvGrpSpPr>
      <p:grpSpPr>
        <a:xfrm>
          <a:off x="0" y="0"/>
          <a:ext cx="0" cy="0"/>
          <a:chOff x="0" y="0"/>
          <a:chExt cx="0" cy="0"/>
        </a:xfrm>
      </p:grpSpPr>
      <p:sp>
        <p:nvSpPr>
          <p:cNvPr id="368" name="Google Shape;368;p62"/>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369" name="Google Shape;369;p62"/>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370" name="Google Shape;370;p62"/>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roon - Large Headline">
  <p:cSld name="Title and Text_3">
    <p:bg>
      <p:bgPr>
        <a:gradFill>
          <a:gsLst>
            <a:gs pos="0">
              <a:schemeClr val="accent1"/>
            </a:gs>
            <a:gs pos="80000">
              <a:srgbClr val="430514"/>
            </a:gs>
            <a:gs pos="100000">
              <a:schemeClr val="dk1"/>
            </a:gs>
          </a:gsLst>
          <a:lin ang="8100019" scaled="0"/>
        </a:gradFill>
        <a:effectLst/>
      </p:bgPr>
    </p:bg>
    <p:spTree>
      <p:nvGrpSpPr>
        <p:cNvPr id="1" name="Shape 45"/>
        <p:cNvGrpSpPr/>
        <p:nvPr/>
      </p:nvGrpSpPr>
      <p:grpSpPr>
        <a:xfrm>
          <a:off x="0" y="0"/>
          <a:ext cx="0" cy="0"/>
          <a:chOff x="0" y="0"/>
          <a:chExt cx="0" cy="0"/>
        </a:xfrm>
      </p:grpSpPr>
      <p:grpSp>
        <p:nvGrpSpPr>
          <p:cNvPr id="46" name="Google Shape;46;p7"/>
          <p:cNvGrpSpPr/>
          <p:nvPr/>
        </p:nvGrpSpPr>
        <p:grpSpPr>
          <a:xfrm>
            <a:off x="333353" y="4123654"/>
            <a:ext cx="1108012" cy="727347"/>
            <a:chOff x="4379643" y="755300"/>
            <a:chExt cx="3206982" cy="2105200"/>
          </a:xfrm>
        </p:grpSpPr>
        <p:sp>
          <p:nvSpPr>
            <p:cNvPr id="47" name="Google Shape;47;p7"/>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 name="Google Shape;48;p7"/>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 name="Google Shape;49;p7"/>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 name="Google Shape;50;p7"/>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1" name="Google Shape;51;p7"/>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 name="Google Shape;52;p7"/>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3" name="Google Shape;53;p7"/>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4" name="Google Shape;54;p7"/>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5" name="Google Shape;55;p7"/>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6" name="Google Shape;56;p7"/>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7" name="Google Shape;57;p7"/>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8" name="Google Shape;58;p7"/>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59" name="Google Shape;59;p7"/>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60" name="Google Shape;60;p7"/>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61" name="Google Shape;61;p7"/>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1"/>
        <p:cNvGrpSpPr/>
        <p:nvPr/>
      </p:nvGrpSpPr>
      <p:grpSpPr>
        <a:xfrm>
          <a:off x="0" y="0"/>
          <a:ext cx="0" cy="0"/>
          <a:chOff x="0" y="0"/>
          <a:chExt cx="0" cy="0"/>
        </a:xfrm>
      </p:grpSpPr>
      <p:sp>
        <p:nvSpPr>
          <p:cNvPr id="372" name="Google Shape;372;p63"/>
          <p:cNvSpPr txBox="1">
            <a:spLocks noGrp="1"/>
          </p:cNvSpPr>
          <p:nvPr>
            <p:ph type="sldNum" idx="12"/>
          </p:nvPr>
        </p:nvSpPr>
        <p:spPr>
          <a:xfrm>
            <a:off x="8472458" y="4663217"/>
            <a:ext cx="548700" cy="161700"/>
          </a:xfrm>
          <a:prstGeom prst="rect">
            <a:avLst/>
          </a:prstGeom>
        </p:spPr>
        <p:txBody>
          <a:bodyPr spcFirstLastPara="1" wrap="square" lIns="19050" tIns="19050" rIns="19050" bIns="19050" anchor="t" anchorCtr="0">
            <a:spAutoFit/>
          </a:bodyPr>
          <a:lstStyle>
            <a:lvl1pPr lvl="0" rtl="0">
              <a:buNone/>
              <a:defRPr sz="800">
                <a:latin typeface="Barlow Condensed Light"/>
                <a:ea typeface="Barlow Condensed Light"/>
                <a:cs typeface="Barlow Condensed Light"/>
                <a:sym typeface="Barlow Condensed Light"/>
              </a:defRPr>
            </a:lvl1pPr>
            <a:lvl2pPr lvl="1" rtl="0">
              <a:buNone/>
              <a:defRPr sz="800">
                <a:latin typeface="Barlow Condensed Light"/>
                <a:ea typeface="Barlow Condensed Light"/>
                <a:cs typeface="Barlow Condensed Light"/>
                <a:sym typeface="Barlow Condensed Light"/>
              </a:defRPr>
            </a:lvl2pPr>
            <a:lvl3pPr lvl="2" rtl="0">
              <a:buNone/>
              <a:defRPr sz="800">
                <a:latin typeface="Barlow Condensed Light"/>
                <a:ea typeface="Barlow Condensed Light"/>
                <a:cs typeface="Barlow Condensed Light"/>
                <a:sym typeface="Barlow Condensed Light"/>
              </a:defRPr>
            </a:lvl3pPr>
            <a:lvl4pPr lvl="3" rtl="0">
              <a:buNone/>
              <a:defRPr sz="800">
                <a:latin typeface="Barlow Condensed Light"/>
                <a:ea typeface="Barlow Condensed Light"/>
                <a:cs typeface="Barlow Condensed Light"/>
                <a:sym typeface="Barlow Condensed Light"/>
              </a:defRPr>
            </a:lvl4pPr>
            <a:lvl5pPr lvl="4" rtl="0">
              <a:buNone/>
              <a:defRPr sz="800">
                <a:latin typeface="Barlow Condensed Light"/>
                <a:ea typeface="Barlow Condensed Light"/>
                <a:cs typeface="Barlow Condensed Light"/>
                <a:sym typeface="Barlow Condensed Light"/>
              </a:defRPr>
            </a:lvl5pPr>
            <a:lvl6pPr lvl="5" rtl="0">
              <a:buNone/>
              <a:defRPr sz="800">
                <a:latin typeface="Barlow Condensed Light"/>
                <a:ea typeface="Barlow Condensed Light"/>
                <a:cs typeface="Barlow Condensed Light"/>
                <a:sym typeface="Barlow Condensed Light"/>
              </a:defRPr>
            </a:lvl6pPr>
            <a:lvl7pPr lvl="6" rtl="0">
              <a:buNone/>
              <a:defRPr sz="800">
                <a:latin typeface="Barlow Condensed Light"/>
                <a:ea typeface="Barlow Condensed Light"/>
                <a:cs typeface="Barlow Condensed Light"/>
                <a:sym typeface="Barlow Condensed Light"/>
              </a:defRPr>
            </a:lvl7pPr>
            <a:lvl8pPr lvl="7" rtl="0">
              <a:buNone/>
              <a:defRPr sz="800">
                <a:latin typeface="Barlow Condensed Light"/>
                <a:ea typeface="Barlow Condensed Light"/>
                <a:cs typeface="Barlow Condensed Light"/>
                <a:sym typeface="Barlow Condensed Light"/>
              </a:defRPr>
            </a:lvl8pPr>
            <a:lvl9pPr lvl="8" rtl="0">
              <a:buNone/>
              <a:defRPr sz="800">
                <a:latin typeface="Barlow Condensed Light"/>
                <a:ea typeface="Barlow Condensed Light"/>
                <a:cs typeface="Barlow Condensed Light"/>
                <a:sym typeface="Barlow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Divider">
  <p:cSld name="Blank 2_2">
    <p:bg>
      <p:bgPr>
        <a:solidFill>
          <a:schemeClr val="dk1"/>
        </a:solidFill>
        <a:effectLst/>
      </p:bgPr>
    </p:bg>
    <p:spTree>
      <p:nvGrpSpPr>
        <p:cNvPr id="1" name="Shape 373"/>
        <p:cNvGrpSpPr/>
        <p:nvPr/>
      </p:nvGrpSpPr>
      <p:grpSpPr>
        <a:xfrm>
          <a:off x="0" y="0"/>
          <a:ext cx="0" cy="0"/>
          <a:chOff x="0" y="0"/>
          <a:chExt cx="0" cy="0"/>
        </a:xfrm>
      </p:grpSpPr>
      <p:sp>
        <p:nvSpPr>
          <p:cNvPr id="374" name="Google Shape;374;p64"/>
          <p:cNvSpPr>
            <a:spLocks noGrp="1"/>
          </p:cNvSpPr>
          <p:nvPr>
            <p:ph type="pic" idx="2"/>
          </p:nvPr>
        </p:nvSpPr>
        <p:spPr>
          <a:xfrm>
            <a:off x="0" y="0"/>
            <a:ext cx="9144000" cy="5143500"/>
          </a:xfrm>
          <a:prstGeom prst="rect">
            <a:avLst/>
          </a:prstGeom>
          <a:noFill/>
          <a:ln>
            <a:noFill/>
          </a:ln>
        </p:spPr>
      </p:sp>
      <p:sp>
        <p:nvSpPr>
          <p:cNvPr id="375" name="Google Shape;375;p64"/>
          <p:cNvSpPr/>
          <p:nvPr/>
        </p:nvSpPr>
        <p:spPr>
          <a:xfrm rot="-5400000" flipH="1">
            <a:off x="-82207" y="118437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4"/>
          <p:cNvSpPr txBox="1">
            <a:spLocks noGrp="1"/>
          </p:cNvSpPr>
          <p:nvPr>
            <p:ph type="title"/>
          </p:nvPr>
        </p:nvSpPr>
        <p:spPr>
          <a:xfrm>
            <a:off x="667550" y="58812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377" name="Google Shape;377;p64"/>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rtl="0">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2000"/>
              </a:spcBef>
              <a:spcAft>
                <a:spcPts val="0"/>
              </a:spcAft>
              <a:buSzPts val="400"/>
              <a:buNone/>
              <a:defRPr/>
            </a:lvl2pPr>
            <a:lvl3pPr lvl="2" rtl="0">
              <a:spcBef>
                <a:spcPts val="2000"/>
              </a:spcBef>
              <a:spcAft>
                <a:spcPts val="0"/>
              </a:spcAft>
              <a:buSzPts val="400"/>
              <a:buNone/>
              <a:defRPr/>
            </a:lvl3pPr>
            <a:lvl4pPr lvl="3" rtl="0">
              <a:spcBef>
                <a:spcPts val="2000"/>
              </a:spcBef>
              <a:spcAft>
                <a:spcPts val="0"/>
              </a:spcAft>
              <a:buSzPts val="400"/>
              <a:buNone/>
              <a:defRPr/>
            </a:lvl4pPr>
            <a:lvl5pPr lvl="4" rtl="0">
              <a:spcBef>
                <a:spcPts val="2000"/>
              </a:spcBef>
              <a:spcAft>
                <a:spcPts val="0"/>
              </a:spcAft>
              <a:buSzPts val="400"/>
              <a:buNone/>
              <a:defRPr/>
            </a:lvl5pPr>
            <a:lvl6pPr lvl="5" rtl="0">
              <a:spcBef>
                <a:spcPts val="2000"/>
              </a:spcBef>
              <a:spcAft>
                <a:spcPts val="0"/>
              </a:spcAft>
              <a:buSzPts val="400"/>
              <a:buNone/>
              <a:defRPr/>
            </a:lvl6pPr>
            <a:lvl7pPr lvl="6" rtl="0">
              <a:spcBef>
                <a:spcPts val="2000"/>
              </a:spcBef>
              <a:spcAft>
                <a:spcPts val="0"/>
              </a:spcAft>
              <a:buSzPts val="400"/>
              <a:buNone/>
              <a:defRPr/>
            </a:lvl7pPr>
            <a:lvl8pPr lvl="7" rtl="0">
              <a:spcBef>
                <a:spcPts val="2000"/>
              </a:spcBef>
              <a:spcAft>
                <a:spcPts val="0"/>
              </a:spcAft>
              <a:buSzPts val="400"/>
              <a:buNone/>
              <a:defRPr/>
            </a:lvl8pPr>
            <a:lvl9pPr lvl="8" rtl="0">
              <a:spcBef>
                <a:spcPts val="2000"/>
              </a:spcBef>
              <a:spcAft>
                <a:spcPts val="0"/>
              </a:spcAft>
              <a:buSzPts val="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Divider 1">
  <p:cSld name="Blank 2_2_1">
    <p:bg>
      <p:bgPr>
        <a:solidFill>
          <a:schemeClr val="dk1"/>
        </a:solidFill>
        <a:effectLst/>
      </p:bgPr>
    </p:bg>
    <p:spTree>
      <p:nvGrpSpPr>
        <p:cNvPr id="1" name="Shape 378"/>
        <p:cNvGrpSpPr/>
        <p:nvPr/>
      </p:nvGrpSpPr>
      <p:grpSpPr>
        <a:xfrm>
          <a:off x="0" y="0"/>
          <a:ext cx="0" cy="0"/>
          <a:chOff x="0" y="0"/>
          <a:chExt cx="0" cy="0"/>
        </a:xfrm>
      </p:grpSpPr>
      <p:sp>
        <p:nvSpPr>
          <p:cNvPr id="379" name="Google Shape;379;p65"/>
          <p:cNvSpPr>
            <a:spLocks noGrp="1"/>
          </p:cNvSpPr>
          <p:nvPr>
            <p:ph type="pic" idx="2"/>
          </p:nvPr>
        </p:nvSpPr>
        <p:spPr>
          <a:xfrm>
            <a:off x="0" y="0"/>
            <a:ext cx="9144000" cy="5143500"/>
          </a:xfrm>
          <a:prstGeom prst="rect">
            <a:avLst/>
          </a:prstGeom>
          <a:noFill/>
          <a:ln>
            <a:noFill/>
          </a:ln>
        </p:spPr>
      </p:sp>
      <p:sp>
        <p:nvSpPr>
          <p:cNvPr id="380" name="Google Shape;380;p65"/>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5"/>
          <p:cNvSpPr txBox="1">
            <a:spLocks noGrp="1"/>
          </p:cNvSpPr>
          <p:nvPr>
            <p:ph type="title"/>
          </p:nvPr>
        </p:nvSpPr>
        <p:spPr>
          <a:xfrm>
            <a:off x="667550" y="307997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382" name="Google Shape;382;p65"/>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rtl="0">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2000"/>
              </a:spcBef>
              <a:spcAft>
                <a:spcPts val="0"/>
              </a:spcAft>
              <a:buSzPts val="400"/>
              <a:buNone/>
              <a:defRPr/>
            </a:lvl2pPr>
            <a:lvl3pPr lvl="2" rtl="0">
              <a:spcBef>
                <a:spcPts val="2000"/>
              </a:spcBef>
              <a:spcAft>
                <a:spcPts val="0"/>
              </a:spcAft>
              <a:buSzPts val="400"/>
              <a:buNone/>
              <a:defRPr/>
            </a:lvl3pPr>
            <a:lvl4pPr lvl="3" rtl="0">
              <a:spcBef>
                <a:spcPts val="2000"/>
              </a:spcBef>
              <a:spcAft>
                <a:spcPts val="0"/>
              </a:spcAft>
              <a:buSzPts val="400"/>
              <a:buNone/>
              <a:defRPr/>
            </a:lvl4pPr>
            <a:lvl5pPr lvl="4" rtl="0">
              <a:spcBef>
                <a:spcPts val="2000"/>
              </a:spcBef>
              <a:spcAft>
                <a:spcPts val="0"/>
              </a:spcAft>
              <a:buSzPts val="400"/>
              <a:buNone/>
              <a:defRPr/>
            </a:lvl5pPr>
            <a:lvl6pPr lvl="5" rtl="0">
              <a:spcBef>
                <a:spcPts val="2000"/>
              </a:spcBef>
              <a:spcAft>
                <a:spcPts val="0"/>
              </a:spcAft>
              <a:buSzPts val="400"/>
              <a:buNone/>
              <a:defRPr/>
            </a:lvl6pPr>
            <a:lvl7pPr lvl="6" rtl="0">
              <a:spcBef>
                <a:spcPts val="2000"/>
              </a:spcBef>
              <a:spcAft>
                <a:spcPts val="0"/>
              </a:spcAft>
              <a:buSzPts val="400"/>
              <a:buNone/>
              <a:defRPr/>
            </a:lvl7pPr>
            <a:lvl8pPr lvl="7" rtl="0">
              <a:spcBef>
                <a:spcPts val="2000"/>
              </a:spcBef>
              <a:spcAft>
                <a:spcPts val="0"/>
              </a:spcAft>
              <a:buSzPts val="400"/>
              <a:buNone/>
              <a:defRPr/>
            </a:lvl8pPr>
            <a:lvl9pPr lvl="8" rtl="0">
              <a:spcBef>
                <a:spcPts val="2000"/>
              </a:spcBef>
              <a:spcAft>
                <a:spcPts val="0"/>
              </a:spcAft>
              <a:buSzPts val="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383"/>
        <p:cNvGrpSpPr/>
        <p:nvPr/>
      </p:nvGrpSpPr>
      <p:grpSpPr>
        <a:xfrm>
          <a:off x="0" y="0"/>
          <a:ext cx="0" cy="0"/>
          <a:chOff x="0" y="0"/>
          <a:chExt cx="0" cy="0"/>
        </a:xfrm>
      </p:grpSpPr>
      <p:sp>
        <p:nvSpPr>
          <p:cNvPr id="384" name="Google Shape;384;p66"/>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Red Gradient">
  <p:cSld name="CUSTOM_4">
    <p:bg>
      <p:bgPr>
        <a:solidFill>
          <a:schemeClr val="dk1"/>
        </a:solidFill>
        <a:effectLst/>
      </p:bgPr>
    </p:bg>
    <p:spTree>
      <p:nvGrpSpPr>
        <p:cNvPr id="1" name="Shape 385"/>
        <p:cNvGrpSpPr/>
        <p:nvPr/>
      </p:nvGrpSpPr>
      <p:grpSpPr>
        <a:xfrm>
          <a:off x="0" y="0"/>
          <a:ext cx="0" cy="0"/>
          <a:chOff x="0" y="0"/>
          <a:chExt cx="0" cy="0"/>
        </a:xfrm>
      </p:grpSpPr>
      <p:pic>
        <p:nvPicPr>
          <p:cNvPr id="386" name="Google Shape;386;p6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11162"/>
            <a:ext cx="9142856" cy="5165184"/>
          </a:xfrm>
          <a:prstGeom prst="rect">
            <a:avLst/>
          </a:prstGeom>
          <a:noFill/>
          <a:ln>
            <a:noFill/>
          </a:ln>
        </p:spPr>
      </p:pic>
      <p:sp>
        <p:nvSpPr>
          <p:cNvPr id="387" name="Google Shape;387;p67"/>
          <p:cNvSpPr txBox="1">
            <a:spLocks noGrp="1"/>
          </p:cNvSpPr>
          <p:nvPr>
            <p:ph type="sldNum" idx="12"/>
          </p:nvPr>
        </p:nvSpPr>
        <p:spPr>
          <a:xfrm>
            <a:off x="6909178" y="4871006"/>
            <a:ext cx="2057400" cy="276900"/>
          </a:xfrm>
          <a:prstGeom prst="rect">
            <a:avLst/>
          </a:prstGeom>
        </p:spPr>
        <p:txBody>
          <a:bodyPr spcFirstLastPara="1" wrap="square" lIns="91425" tIns="91425" rIns="91425" bIns="91425" anchor="t" anchorCtr="0">
            <a:spAutoFit/>
          </a:bodyPr>
          <a:lstStyle>
            <a:lvl1pPr lvl="0" algn="r" rtl="0">
              <a:buClr>
                <a:srgbClr val="4B4B4B"/>
              </a:buClr>
              <a:buSzPts val="900"/>
              <a:buFont typeface="Arial"/>
              <a:buNone/>
              <a:defRPr sz="600">
                <a:solidFill>
                  <a:schemeClr val="lt1"/>
                </a:solidFill>
                <a:latin typeface="Barlow Light"/>
                <a:ea typeface="Barlow Light"/>
                <a:cs typeface="Barlow Light"/>
                <a:sym typeface="Barlow Light"/>
              </a:defRPr>
            </a:lvl1pPr>
            <a:lvl2pPr lvl="1" algn="r" rtl="0">
              <a:buClr>
                <a:srgbClr val="4B4B4B"/>
              </a:buClr>
              <a:buSzPts val="900"/>
              <a:buFont typeface="Arial"/>
              <a:buNone/>
              <a:defRPr sz="600">
                <a:solidFill>
                  <a:schemeClr val="lt1"/>
                </a:solidFill>
                <a:latin typeface="Barlow Light"/>
                <a:ea typeface="Barlow Light"/>
                <a:cs typeface="Barlow Light"/>
                <a:sym typeface="Barlow Light"/>
              </a:defRPr>
            </a:lvl2pPr>
            <a:lvl3pPr lvl="2" algn="r" rtl="0">
              <a:buClr>
                <a:srgbClr val="4B4B4B"/>
              </a:buClr>
              <a:buSzPts val="900"/>
              <a:buFont typeface="Arial"/>
              <a:buNone/>
              <a:defRPr sz="600">
                <a:solidFill>
                  <a:schemeClr val="lt1"/>
                </a:solidFill>
                <a:latin typeface="Barlow Light"/>
                <a:ea typeface="Barlow Light"/>
                <a:cs typeface="Barlow Light"/>
                <a:sym typeface="Barlow Light"/>
              </a:defRPr>
            </a:lvl3pPr>
            <a:lvl4pPr lvl="3" algn="r" rtl="0">
              <a:buClr>
                <a:srgbClr val="4B4B4B"/>
              </a:buClr>
              <a:buSzPts val="900"/>
              <a:buFont typeface="Arial"/>
              <a:buNone/>
              <a:defRPr sz="600">
                <a:solidFill>
                  <a:schemeClr val="lt1"/>
                </a:solidFill>
                <a:latin typeface="Barlow Light"/>
                <a:ea typeface="Barlow Light"/>
                <a:cs typeface="Barlow Light"/>
                <a:sym typeface="Barlow Light"/>
              </a:defRPr>
            </a:lvl4pPr>
            <a:lvl5pPr lvl="4" algn="r" rtl="0">
              <a:buClr>
                <a:srgbClr val="4B4B4B"/>
              </a:buClr>
              <a:buSzPts val="900"/>
              <a:buFont typeface="Arial"/>
              <a:buNone/>
              <a:defRPr sz="600">
                <a:solidFill>
                  <a:schemeClr val="lt1"/>
                </a:solidFill>
                <a:latin typeface="Barlow Light"/>
                <a:ea typeface="Barlow Light"/>
                <a:cs typeface="Barlow Light"/>
                <a:sym typeface="Barlow Light"/>
              </a:defRPr>
            </a:lvl5pPr>
            <a:lvl6pPr lvl="5" algn="r" rtl="0">
              <a:buClr>
                <a:srgbClr val="4B4B4B"/>
              </a:buClr>
              <a:buSzPts val="900"/>
              <a:buFont typeface="Arial"/>
              <a:buNone/>
              <a:defRPr sz="600">
                <a:solidFill>
                  <a:schemeClr val="lt1"/>
                </a:solidFill>
                <a:latin typeface="Barlow Light"/>
                <a:ea typeface="Barlow Light"/>
                <a:cs typeface="Barlow Light"/>
                <a:sym typeface="Barlow Light"/>
              </a:defRPr>
            </a:lvl6pPr>
            <a:lvl7pPr lvl="6" algn="r" rtl="0">
              <a:buClr>
                <a:srgbClr val="4B4B4B"/>
              </a:buClr>
              <a:buSzPts val="900"/>
              <a:buFont typeface="Arial"/>
              <a:buNone/>
              <a:defRPr sz="600">
                <a:solidFill>
                  <a:schemeClr val="lt1"/>
                </a:solidFill>
                <a:latin typeface="Barlow Light"/>
                <a:ea typeface="Barlow Light"/>
                <a:cs typeface="Barlow Light"/>
                <a:sym typeface="Barlow Light"/>
              </a:defRPr>
            </a:lvl7pPr>
            <a:lvl8pPr lvl="7" algn="r" rtl="0">
              <a:buClr>
                <a:srgbClr val="4B4B4B"/>
              </a:buClr>
              <a:buSzPts val="900"/>
              <a:buFont typeface="Arial"/>
              <a:buNone/>
              <a:defRPr sz="600">
                <a:solidFill>
                  <a:schemeClr val="lt1"/>
                </a:solidFill>
                <a:latin typeface="Barlow Light"/>
                <a:ea typeface="Barlow Light"/>
                <a:cs typeface="Barlow Light"/>
                <a:sym typeface="Barlow Light"/>
              </a:defRPr>
            </a:lvl8pPr>
            <a:lvl9pPr lvl="8" algn="r" rtl="0">
              <a:buClr>
                <a:srgbClr val="4B4B4B"/>
              </a:buClr>
              <a:buSzPts val="900"/>
              <a:buFont typeface="Arial"/>
              <a:buNone/>
              <a:defRPr sz="6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388" name="Google Shape;388;p67"/>
          <p:cNvSpPr txBox="1"/>
          <p:nvPr/>
        </p:nvSpPr>
        <p:spPr>
          <a:xfrm>
            <a:off x="242973" y="4870925"/>
            <a:ext cx="3921600" cy="2679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rgbClr val="000000"/>
              </a:buClr>
              <a:buSzPts val="400"/>
              <a:buFont typeface="Arial"/>
              <a:buNone/>
            </a:pPr>
            <a:r>
              <a:rPr lang="en" sz="600" b="1">
                <a:solidFill>
                  <a:srgbClr val="FFFFFF"/>
                </a:solidFill>
                <a:latin typeface="Barlow"/>
                <a:ea typeface="Barlow"/>
                <a:cs typeface="Barlow"/>
                <a:sym typeface="Barlow"/>
              </a:rPr>
              <a:t>**Client-Name**  |  </a:t>
            </a:r>
            <a:r>
              <a:rPr lang="en" sz="600">
                <a:solidFill>
                  <a:srgbClr val="FFFFFF"/>
                </a:solidFill>
                <a:latin typeface="Barlow"/>
                <a:ea typeface="Barlow"/>
                <a:cs typeface="Barlow"/>
                <a:sym typeface="Barlow"/>
              </a:rPr>
              <a:t>Proposal for Work</a:t>
            </a:r>
            <a:endParaRPr sz="600">
              <a:solidFill>
                <a:srgbClr val="FFFFFF"/>
              </a:solidFill>
              <a:latin typeface="Barlow"/>
              <a:ea typeface="Barlow"/>
              <a:cs typeface="Barlow"/>
              <a:sym typeface="Barlow"/>
            </a:endParaRPr>
          </a:p>
          <a:p>
            <a:pPr marL="0" lvl="0" indent="0" algn="l" rtl="0">
              <a:lnSpc>
                <a:spcPct val="115000"/>
              </a:lnSpc>
              <a:spcBef>
                <a:spcPts val="0"/>
              </a:spcBef>
              <a:spcAft>
                <a:spcPts val="0"/>
              </a:spcAft>
              <a:buNone/>
            </a:pPr>
            <a:endParaRPr sz="600" b="1">
              <a:solidFill>
                <a:srgbClr val="FFFFFF"/>
              </a:solidFill>
              <a:latin typeface="Barlow"/>
              <a:ea typeface="Barlow"/>
              <a:cs typeface="Barlow"/>
              <a:sym typeface="Barlow"/>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eferences Blank Slide">
  <p:cSld name="Blank 2_2_1_3">
    <p:bg>
      <p:bgPr>
        <a:solidFill>
          <a:srgbClr val="FEFDFF"/>
        </a:solidFill>
        <a:effectLst/>
      </p:bgPr>
    </p:bg>
    <p:spTree>
      <p:nvGrpSpPr>
        <p:cNvPr id="1" name="Shape 389"/>
        <p:cNvGrpSpPr/>
        <p:nvPr/>
      </p:nvGrpSpPr>
      <p:grpSpPr>
        <a:xfrm>
          <a:off x="0" y="0"/>
          <a:ext cx="0" cy="0"/>
          <a:chOff x="0" y="0"/>
          <a:chExt cx="0" cy="0"/>
        </a:xfrm>
      </p:grpSpPr>
      <p:sp>
        <p:nvSpPr>
          <p:cNvPr id="390" name="Google Shape;390;p68"/>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1" name="Google Shape;391;p68"/>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392" name="Google Shape;392;p68"/>
          <p:cNvSpPr txBox="1"/>
          <p:nvPr/>
        </p:nvSpPr>
        <p:spPr>
          <a:xfrm>
            <a:off x="242981" y="4870922"/>
            <a:ext cx="26790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The College of Idaho  |  Proposal for Work</a:t>
            </a:r>
            <a:endParaRPr sz="600" b="1">
              <a:solidFill>
                <a:srgbClr val="1F465F"/>
              </a:solidFill>
              <a:latin typeface="Barlow"/>
              <a:ea typeface="Barlow"/>
              <a:cs typeface="Barlow"/>
              <a:sym typeface="Barlow"/>
            </a:endParaRPr>
          </a:p>
        </p:txBody>
      </p:sp>
      <p:sp>
        <p:nvSpPr>
          <p:cNvPr id="393" name="Google Shape;393;p68"/>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Case Studies</a:t>
            </a:r>
            <a:endParaRPr sz="900" b="1">
              <a:latin typeface="Barlow"/>
              <a:ea typeface="Barlow"/>
              <a:cs typeface="Barlow"/>
              <a:sym typeface="Barlow"/>
            </a:endParaRPr>
          </a:p>
        </p:txBody>
      </p:sp>
      <p:pic>
        <p:nvPicPr>
          <p:cNvPr id="394" name="Google Shape;394;p6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Maroon Background 1">
  <p:cSld name="Title and Text_1_1">
    <p:bg>
      <p:bgPr>
        <a:gradFill>
          <a:gsLst>
            <a:gs pos="0">
              <a:schemeClr val="accent1"/>
            </a:gs>
            <a:gs pos="80000">
              <a:srgbClr val="430514"/>
            </a:gs>
            <a:gs pos="100000">
              <a:schemeClr val="dk1"/>
            </a:gs>
          </a:gsLst>
          <a:lin ang="8100019" scaled="0"/>
        </a:gradFill>
        <a:effectLst/>
      </p:bgPr>
    </p:bg>
    <p:spTree>
      <p:nvGrpSpPr>
        <p:cNvPr id="1" name="Shape 395"/>
        <p:cNvGrpSpPr/>
        <p:nvPr/>
      </p:nvGrpSpPr>
      <p:grpSpPr>
        <a:xfrm>
          <a:off x="0" y="0"/>
          <a:ext cx="0" cy="0"/>
          <a:chOff x="0" y="0"/>
          <a:chExt cx="0" cy="0"/>
        </a:xfrm>
      </p:grpSpPr>
      <p:sp>
        <p:nvSpPr>
          <p:cNvPr id="396" name="Google Shape;396;p69"/>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397" name="Google Shape;397;p69"/>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398"/>
        <p:cNvGrpSpPr/>
        <p:nvPr/>
      </p:nvGrpSpPr>
      <p:grpSpPr>
        <a:xfrm>
          <a:off x="0" y="0"/>
          <a:ext cx="0" cy="0"/>
          <a:chOff x="0" y="0"/>
          <a:chExt cx="0" cy="0"/>
        </a:xfrm>
      </p:grpSpPr>
      <p:sp>
        <p:nvSpPr>
          <p:cNvPr id="399" name="Google Shape;399;p70"/>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400" name="Google Shape;400;p70"/>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hite, dot border, gold bar">
  <p:cSld name="CUSTOM_5_1">
    <p:spTree>
      <p:nvGrpSpPr>
        <p:cNvPr id="1" name="Shape 401"/>
        <p:cNvGrpSpPr/>
        <p:nvPr/>
      </p:nvGrpSpPr>
      <p:grpSpPr>
        <a:xfrm>
          <a:off x="0" y="0"/>
          <a:ext cx="0" cy="0"/>
          <a:chOff x="0" y="0"/>
          <a:chExt cx="0" cy="0"/>
        </a:xfrm>
      </p:grpSpPr>
      <p:sp>
        <p:nvSpPr>
          <p:cNvPr id="402" name="Google Shape;402;p71"/>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403" name="Google Shape;403;p71"/>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pic>
        <p:nvPicPr>
          <p:cNvPr id="404" name="Google Shape;404;p7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405" name="Google Shape;405;p71"/>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06" name="Google Shape;406;p71"/>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407" name="Google Shape;407;p71"/>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08" name="Google Shape;408;p71"/>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409" name="Google Shape;409;p71"/>
          <p:cNvCxnSpPr/>
          <p:nvPr/>
        </p:nvCxnSpPr>
        <p:spPr>
          <a:xfrm>
            <a:off x="4495225" y="0"/>
            <a:ext cx="0" cy="155100"/>
          </a:xfrm>
          <a:prstGeom prst="straightConnector1">
            <a:avLst/>
          </a:prstGeom>
          <a:noFill/>
          <a:ln w="9525" cap="flat" cmpd="sng">
            <a:solidFill>
              <a:srgbClr val="E3A90C"/>
            </a:solidFill>
            <a:prstDash val="dot"/>
            <a:round/>
            <a:headEnd type="none" w="med" len="med"/>
            <a:tailEnd type="none" w="med" len="med"/>
          </a:ln>
        </p:spPr>
      </p:cxnSp>
      <p:sp>
        <p:nvSpPr>
          <p:cNvPr id="410" name="Google Shape;410;p71"/>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900">
              <a:solidFill>
                <a:srgbClr val="9E9E9E"/>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ite, dot border, no bar 1">
  <p:cSld name="CUSTOM_5_1_3">
    <p:spTree>
      <p:nvGrpSpPr>
        <p:cNvPr id="1" name="Shape 411"/>
        <p:cNvGrpSpPr/>
        <p:nvPr/>
      </p:nvGrpSpPr>
      <p:grpSpPr>
        <a:xfrm>
          <a:off x="0" y="0"/>
          <a:ext cx="0" cy="0"/>
          <a:chOff x="0" y="0"/>
          <a:chExt cx="0" cy="0"/>
        </a:xfrm>
      </p:grpSpPr>
      <p:sp>
        <p:nvSpPr>
          <p:cNvPr id="412" name="Google Shape;412;p72"/>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413" name="Google Shape;413;p72"/>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414" name="Google Shape;414;p72"/>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415" name="Google Shape;415;p7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416" name="Google Shape;416;p72"/>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17" name="Google Shape;417;p72"/>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418" name="Google Shape;418;p72"/>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19" name="Google Shape;419;p72"/>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420" name="Google Shape;420;p72"/>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ue-Large Headline 1">
  <p:cSld name="Title and Text_4">
    <p:bg>
      <p:bgPr>
        <a:gradFill>
          <a:gsLst>
            <a:gs pos="0">
              <a:srgbClr val="073763"/>
            </a:gs>
            <a:gs pos="74000">
              <a:schemeClr val="accent2"/>
            </a:gs>
            <a:gs pos="100000">
              <a:schemeClr val="dk1"/>
            </a:gs>
          </a:gsLst>
          <a:lin ang="8100019" scaled="0"/>
        </a:gra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8"/>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65" name="Google Shape;65;p8"/>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66" name="Google Shape;66;p8"/>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hite, dot border, blue bar 1">
  <p:cSld name="CUSTOM_5_1_2">
    <p:spTree>
      <p:nvGrpSpPr>
        <p:cNvPr id="1" name="Shape 421"/>
        <p:cNvGrpSpPr/>
        <p:nvPr/>
      </p:nvGrpSpPr>
      <p:grpSpPr>
        <a:xfrm>
          <a:off x="0" y="0"/>
          <a:ext cx="0" cy="0"/>
          <a:chOff x="0" y="0"/>
          <a:chExt cx="0" cy="0"/>
        </a:xfrm>
      </p:grpSpPr>
      <p:sp>
        <p:nvSpPr>
          <p:cNvPr id="422" name="Google Shape;422;p73"/>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423" name="Google Shape;423;p73"/>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pic>
        <p:nvPicPr>
          <p:cNvPr id="424" name="Google Shape;424;p7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425" name="Google Shape;425;p73"/>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26" name="Google Shape;426;p73"/>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427" name="Google Shape;427;p73"/>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428" name="Google Shape;428;p73"/>
          <p:cNvSpPr/>
          <p:nvPr/>
        </p:nvSpPr>
        <p:spPr>
          <a:xfrm rot="-5400000" flipH="1">
            <a:off x="-316675" y="872325"/>
            <a:ext cx="1816800" cy="71400"/>
          </a:xfrm>
          <a:prstGeom prst="rect">
            <a:avLst/>
          </a:prstGeom>
          <a:solidFill>
            <a:srgbClr val="D9A72A"/>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9" name="Google Shape;429;p73"/>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430" name="Google Shape;430;p73"/>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
        <p:nvSpPr>
          <p:cNvPr id="431" name="Google Shape;431;p73"/>
          <p:cNvSpPr txBox="1"/>
          <p:nvPr/>
        </p:nvSpPr>
        <p:spPr>
          <a:xfrm>
            <a:off x="460300" y="4767675"/>
            <a:ext cx="2459100" cy="23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4B4B4B"/>
                </a:solidFill>
                <a:latin typeface="Barlow"/>
                <a:ea typeface="Barlow"/>
                <a:cs typeface="Barlow"/>
                <a:sym typeface="Barlow"/>
              </a:rPr>
              <a:t>Utah State University  </a:t>
            </a:r>
            <a:r>
              <a:rPr lang="en" sz="800" b="1">
                <a:solidFill>
                  <a:srgbClr val="D6A802"/>
                </a:solidFill>
                <a:latin typeface="Barlow"/>
                <a:ea typeface="Barlow"/>
                <a:cs typeface="Barlow"/>
                <a:sym typeface="Barlow"/>
              </a:rPr>
              <a:t>|  </a:t>
            </a:r>
            <a:r>
              <a:rPr lang="en" sz="800">
                <a:solidFill>
                  <a:srgbClr val="4B4B4B"/>
                </a:solidFill>
                <a:latin typeface="Barlow"/>
                <a:ea typeface="Barlow"/>
                <a:cs typeface="Barlow"/>
                <a:sym typeface="Barlow"/>
              </a:rPr>
              <a:t>Strategic Discovery </a:t>
            </a:r>
            <a:endParaRPr sz="800">
              <a:solidFill>
                <a:srgbClr val="4B4B4B"/>
              </a:solidFill>
              <a:latin typeface="Barlow"/>
              <a:ea typeface="Barlow"/>
              <a:cs typeface="Barlow"/>
              <a:sym typeface="Barlow"/>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ite, dot border, product">
  <p:cSld name="CUSTOM_5_1_1">
    <p:spTree>
      <p:nvGrpSpPr>
        <p:cNvPr id="1" name="Shape 432"/>
        <p:cNvGrpSpPr/>
        <p:nvPr/>
      </p:nvGrpSpPr>
      <p:grpSpPr>
        <a:xfrm>
          <a:off x="0" y="0"/>
          <a:ext cx="0" cy="0"/>
          <a:chOff x="0" y="0"/>
          <a:chExt cx="0" cy="0"/>
        </a:xfrm>
      </p:grpSpPr>
      <p:sp>
        <p:nvSpPr>
          <p:cNvPr id="433" name="Google Shape;433;p74"/>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434" name="Google Shape;434;p74"/>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435" name="Google Shape;435;p74"/>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436" name="Google Shape;436;p7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437" name="Google Shape;437;p74"/>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38" name="Google Shape;438;p74"/>
          <p:cNvCxnSpPr/>
          <p:nvPr/>
        </p:nvCxnSpPr>
        <p:spPr>
          <a:xfrm rot="10800000" flipH="1">
            <a:off x="469400" y="218200"/>
            <a:ext cx="7605300" cy="3000"/>
          </a:xfrm>
          <a:prstGeom prst="straightConnector1">
            <a:avLst/>
          </a:prstGeom>
          <a:noFill/>
          <a:ln w="9525" cap="flat" cmpd="sng">
            <a:solidFill>
              <a:srgbClr val="628B9A"/>
            </a:solidFill>
            <a:prstDash val="dot"/>
            <a:round/>
            <a:headEnd type="none" w="med" len="med"/>
            <a:tailEnd type="none" w="med" len="med"/>
          </a:ln>
        </p:spPr>
      </p:cxnSp>
      <p:cxnSp>
        <p:nvCxnSpPr>
          <p:cNvPr id="439" name="Google Shape;439;p74"/>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440" name="Google Shape;440;p74"/>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441" name="Google Shape;441;p74"/>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4">
  <p:cSld name="TITLE_AND_BODY_5">
    <p:spTree>
      <p:nvGrpSpPr>
        <p:cNvPr id="1" name="Shape 442"/>
        <p:cNvGrpSpPr/>
        <p:nvPr/>
      </p:nvGrpSpPr>
      <p:grpSpPr>
        <a:xfrm>
          <a:off x="0" y="0"/>
          <a:ext cx="0" cy="0"/>
          <a:chOff x="0" y="0"/>
          <a:chExt cx="0" cy="0"/>
        </a:xfrm>
      </p:grpSpPr>
      <p:sp>
        <p:nvSpPr>
          <p:cNvPr id="443" name="Google Shape;443;p75"/>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Helvetica Neue"/>
              <a:buNone/>
              <a:defRPr sz="4400" b="0">
                <a:solidFill>
                  <a:srgbClr val="FFFFFF"/>
                </a:solidFill>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444" name="Google Shape;444;p75"/>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D6A802"/>
              </a:buClr>
              <a:buSzPts val="2800"/>
              <a:buNone/>
              <a:defRPr sz="5800" b="0" i="0">
                <a:solidFill>
                  <a:srgbClr val="D6A802"/>
                </a:solidFill>
                <a:latin typeface="DM Serif Display"/>
                <a:ea typeface="DM Serif Display"/>
                <a:cs typeface="DM Serif Display"/>
                <a:sym typeface="DM Serif Display"/>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47" name="Google Shape;447;p76"/>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lnSpc>
                <a:spcPct val="115000"/>
              </a:lnSpc>
              <a:spcBef>
                <a:spcPts val="1600"/>
              </a:spcBef>
              <a:spcAft>
                <a:spcPts val="0"/>
              </a:spcAft>
              <a:buSzPts val="1400"/>
              <a:buNone/>
              <a:defRPr/>
            </a:lvl2pPr>
            <a:lvl3pPr marL="1371600" lvl="2" indent="-228600" algn="l" rtl="0">
              <a:lnSpc>
                <a:spcPct val="115000"/>
              </a:lnSpc>
              <a:spcBef>
                <a:spcPts val="1600"/>
              </a:spcBef>
              <a:spcAft>
                <a:spcPts val="0"/>
              </a:spcAft>
              <a:buSzPts val="1400"/>
              <a:buNone/>
              <a:defRPr/>
            </a:lvl3pPr>
            <a:lvl4pPr marL="1828800" lvl="3" indent="-228600" algn="l" rtl="0">
              <a:lnSpc>
                <a:spcPct val="115000"/>
              </a:lnSpc>
              <a:spcBef>
                <a:spcPts val="1600"/>
              </a:spcBef>
              <a:spcAft>
                <a:spcPts val="0"/>
              </a:spcAft>
              <a:buSzPts val="1400"/>
              <a:buNone/>
              <a:defRPr/>
            </a:lvl4pPr>
            <a:lvl5pPr marL="2286000" lvl="4" indent="-228600" algn="l" rtl="0">
              <a:lnSpc>
                <a:spcPct val="115000"/>
              </a:lnSpc>
              <a:spcBef>
                <a:spcPts val="1600"/>
              </a:spcBef>
              <a:spcAft>
                <a:spcPts val="0"/>
              </a:spcAft>
              <a:buSzPts val="1400"/>
              <a:buNone/>
              <a:defRPr/>
            </a:lvl5pPr>
            <a:lvl6pPr marL="2743200" lvl="5" indent="-228600" algn="l" rtl="0">
              <a:lnSpc>
                <a:spcPct val="115000"/>
              </a:lnSpc>
              <a:spcBef>
                <a:spcPts val="1600"/>
              </a:spcBef>
              <a:spcAft>
                <a:spcPts val="0"/>
              </a:spcAft>
              <a:buSzPts val="1400"/>
              <a:buNone/>
              <a:defRPr/>
            </a:lvl6pPr>
            <a:lvl7pPr marL="3200400" lvl="6" indent="-228600" algn="l" rtl="0">
              <a:lnSpc>
                <a:spcPct val="115000"/>
              </a:lnSpc>
              <a:spcBef>
                <a:spcPts val="1600"/>
              </a:spcBef>
              <a:spcAft>
                <a:spcPts val="0"/>
              </a:spcAft>
              <a:buSzPts val="1400"/>
              <a:buNone/>
              <a:defRPr/>
            </a:lvl7pPr>
            <a:lvl8pPr marL="3657600" lvl="7" indent="-228600" algn="l" rtl="0">
              <a:lnSpc>
                <a:spcPct val="115000"/>
              </a:lnSpc>
              <a:spcBef>
                <a:spcPts val="1600"/>
              </a:spcBef>
              <a:spcAft>
                <a:spcPts val="0"/>
              </a:spcAft>
              <a:buSzPts val="1400"/>
              <a:buNone/>
              <a:defRPr/>
            </a:lvl8pPr>
            <a:lvl9pPr marL="4114800" lvl="8" indent="-228600" algn="l" rtl="0">
              <a:lnSpc>
                <a:spcPct val="115000"/>
              </a:lnSpc>
              <a:spcBef>
                <a:spcPts val="1600"/>
              </a:spcBef>
              <a:spcAft>
                <a:spcPts val="1600"/>
              </a:spcAft>
              <a:buSzPts val="1400"/>
              <a:buNone/>
              <a:defRPr/>
            </a:lvl9pPr>
          </a:lstStyle>
          <a:p>
            <a:endParaRPr/>
          </a:p>
        </p:txBody>
      </p:sp>
      <p:sp>
        <p:nvSpPr>
          <p:cNvPr id="448" name="Google Shape;448;p7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7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76"/>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pic>
        <p:nvPicPr>
          <p:cNvPr id="451" name="Google Shape;451;p7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165200" y="0"/>
            <a:ext cx="978826" cy="3484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age Title">
  <p:cSld name="Blank 2">
    <p:bg>
      <p:bgPr>
        <a:solidFill>
          <a:srgbClr val="FEFDFF"/>
        </a:solidFill>
        <a:effectLst/>
      </p:bgPr>
    </p:bg>
    <p:spTree>
      <p:nvGrpSpPr>
        <p:cNvPr id="1" name="Shape 457"/>
        <p:cNvGrpSpPr/>
        <p:nvPr/>
      </p:nvGrpSpPr>
      <p:grpSpPr>
        <a:xfrm>
          <a:off x="0" y="0"/>
          <a:ext cx="0" cy="0"/>
          <a:chOff x="0" y="0"/>
          <a:chExt cx="0" cy="0"/>
        </a:xfrm>
      </p:grpSpPr>
      <p:pic>
        <p:nvPicPr>
          <p:cNvPr id="458" name="Google Shape;458;p7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459" name="Google Shape;459;p78"/>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rgbClr val="880D0D"/>
              </a:buClr>
              <a:buSzPts val="800"/>
              <a:buFont typeface="Barlow"/>
              <a:buNone/>
              <a:defRPr sz="800" b="1">
                <a:solidFill>
                  <a:srgbClr val="880D0D"/>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460" name="Google Shape;460;p78"/>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1" name="Google Shape;461;p78"/>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sp>
        <p:nvSpPr>
          <p:cNvPr id="462" name="Google Shape;462;p78"/>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University Name - Proposal Type">
  <p:cSld name="Blank 2_4">
    <p:bg>
      <p:bgPr>
        <a:solidFill>
          <a:srgbClr val="FEFDFF"/>
        </a:solidFill>
        <a:effectLst/>
      </p:bgPr>
    </p:bg>
    <p:spTree>
      <p:nvGrpSpPr>
        <p:cNvPr id="1" name="Shape 463"/>
        <p:cNvGrpSpPr/>
        <p:nvPr/>
      </p:nvGrpSpPr>
      <p:grpSpPr>
        <a:xfrm>
          <a:off x="0" y="0"/>
          <a:ext cx="0" cy="0"/>
          <a:chOff x="0" y="0"/>
          <a:chExt cx="0" cy="0"/>
        </a:xfrm>
      </p:grpSpPr>
      <p:sp>
        <p:nvSpPr>
          <p:cNvPr id="464" name="Google Shape;464;p79"/>
          <p:cNvSpPr/>
          <p:nvPr/>
        </p:nvSpPr>
        <p:spPr>
          <a:xfrm>
            <a:off x="0" y="4692900"/>
            <a:ext cx="9144000" cy="450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79"/>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466" name="Google Shape;466;p79"/>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rgbClr val="880D0D"/>
                </a:solidFill>
                <a:latin typeface="Barlow SemiBold"/>
                <a:ea typeface="Barlow SemiBold"/>
                <a:cs typeface="Barlow SemiBold"/>
                <a:sym typeface="Barlow SemiBold"/>
              </a:rPr>
              <a:t>University Name  —  Proposal for Work</a:t>
            </a:r>
            <a:endParaRPr sz="600">
              <a:solidFill>
                <a:srgbClr val="880D0D"/>
              </a:solidFill>
              <a:latin typeface="Barlow SemiBold"/>
              <a:ea typeface="Barlow SemiBold"/>
              <a:cs typeface="Barlow SemiBold"/>
              <a:sym typeface="Barlow SemiBold"/>
            </a:endParaRPr>
          </a:p>
        </p:txBody>
      </p:sp>
      <p:pic>
        <p:nvPicPr>
          <p:cNvPr id="467" name="Google Shape;467;p7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with page #)">
  <p:cSld name="Blank 2_3">
    <p:bg>
      <p:bgPr>
        <a:solidFill>
          <a:srgbClr val="FEFDFF"/>
        </a:solidFill>
        <a:effectLst/>
      </p:bgPr>
    </p:bg>
    <p:spTree>
      <p:nvGrpSpPr>
        <p:cNvPr id="1" name="Shape 468"/>
        <p:cNvGrpSpPr/>
        <p:nvPr/>
      </p:nvGrpSpPr>
      <p:grpSpPr>
        <a:xfrm>
          <a:off x="0" y="0"/>
          <a:ext cx="0" cy="0"/>
          <a:chOff x="0" y="0"/>
          <a:chExt cx="0" cy="0"/>
        </a:xfrm>
      </p:grpSpPr>
      <p:sp>
        <p:nvSpPr>
          <p:cNvPr id="469" name="Google Shape;469;p80"/>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with logo + page #)">
  <p:cSld name="Blank 2_1">
    <p:bg>
      <p:bgPr>
        <a:solidFill>
          <a:srgbClr val="FEFDFF"/>
        </a:solidFill>
        <a:effectLst/>
      </p:bgPr>
    </p:bg>
    <p:spTree>
      <p:nvGrpSpPr>
        <p:cNvPr id="1" name="Shape 470"/>
        <p:cNvGrpSpPr/>
        <p:nvPr/>
      </p:nvGrpSpPr>
      <p:grpSpPr>
        <a:xfrm>
          <a:off x="0" y="0"/>
          <a:ext cx="0" cy="0"/>
          <a:chOff x="0" y="0"/>
          <a:chExt cx="0" cy="0"/>
        </a:xfrm>
      </p:grpSpPr>
      <p:sp>
        <p:nvSpPr>
          <p:cNvPr id="471" name="Google Shape;471;p81"/>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chemeClr val="lt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pic>
        <p:nvPicPr>
          <p:cNvPr id="472" name="Google Shape;472;p8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7536609" y="347700"/>
            <a:ext cx="1116183" cy="161700"/>
          </a:xfrm>
          <a:prstGeom prst="rect">
            <a:avLst/>
          </a:prstGeom>
          <a:noFill/>
          <a:ln>
            <a:noFill/>
          </a:ln>
        </p:spPr>
      </p:pic>
      <p:sp>
        <p:nvSpPr>
          <p:cNvPr id="473" name="Google Shape;473;p81"/>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ue-Large Headline">
  <p:cSld name="Title and Text">
    <p:bg>
      <p:bgPr>
        <a:gradFill>
          <a:gsLst>
            <a:gs pos="0">
              <a:srgbClr val="073763"/>
            </a:gs>
            <a:gs pos="74000">
              <a:schemeClr val="accent2"/>
            </a:gs>
            <a:gs pos="100000">
              <a:schemeClr val="dk1"/>
            </a:gs>
          </a:gsLst>
          <a:lin ang="8100019" scaled="0"/>
        </a:gradFill>
        <a:effectLst/>
      </p:bgPr>
    </p:bg>
    <p:spTree>
      <p:nvGrpSpPr>
        <p:cNvPr id="1" name="Shape 474"/>
        <p:cNvGrpSpPr/>
        <p:nvPr/>
      </p:nvGrpSpPr>
      <p:grpSpPr>
        <a:xfrm>
          <a:off x="0" y="0"/>
          <a:ext cx="0" cy="0"/>
          <a:chOff x="0" y="0"/>
          <a:chExt cx="0" cy="0"/>
        </a:xfrm>
      </p:grpSpPr>
      <p:sp>
        <p:nvSpPr>
          <p:cNvPr id="475" name="Google Shape;475;p82"/>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grpSp>
        <p:nvGrpSpPr>
          <p:cNvPr id="476" name="Google Shape;476;p82"/>
          <p:cNvGrpSpPr/>
          <p:nvPr/>
        </p:nvGrpSpPr>
        <p:grpSpPr>
          <a:xfrm>
            <a:off x="333353" y="4123654"/>
            <a:ext cx="1108012" cy="727347"/>
            <a:chOff x="4379643" y="755300"/>
            <a:chExt cx="3206982" cy="2105200"/>
          </a:xfrm>
        </p:grpSpPr>
        <p:sp>
          <p:nvSpPr>
            <p:cNvPr id="477" name="Google Shape;477;p82"/>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78" name="Google Shape;478;p82"/>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79" name="Google Shape;479;p82"/>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0" name="Google Shape;480;p82"/>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1" name="Google Shape;481;p82"/>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2" name="Google Shape;482;p82"/>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3" name="Google Shape;483;p82"/>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4" name="Google Shape;484;p82"/>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5" name="Google Shape;485;p82"/>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6" name="Google Shape;486;p82"/>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7" name="Google Shape;487;p82"/>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8" name="Google Shape;488;p82"/>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489" name="Google Shape;489;p82"/>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490" name="Google Shape;490;p82"/>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
        <p:nvSpPr>
          <p:cNvPr id="491" name="Google Shape;491;p82"/>
          <p:cNvSpPr txBox="1">
            <a:spLocks noGrp="1"/>
          </p:cNvSpPr>
          <p:nvPr>
            <p:ph type="body" idx="1"/>
          </p:nvPr>
        </p:nvSpPr>
        <p:spPr>
          <a:xfrm>
            <a:off x="3767450" y="464150"/>
            <a:ext cx="4935000" cy="4007400"/>
          </a:xfrm>
          <a:prstGeom prst="rect">
            <a:avLst/>
          </a:prstGeom>
        </p:spPr>
        <p:txBody>
          <a:bodyPr spcFirstLastPara="1" wrap="square" lIns="19050" tIns="19050" rIns="19050" bIns="19050" anchor="t" anchorCtr="0">
            <a:normAutofit/>
          </a:bodyPr>
          <a:lstStyle>
            <a:lvl1pPr marL="457200" lvl="0" indent="-254000" rtl="0">
              <a:spcBef>
                <a:spcPts val="2000"/>
              </a:spcBef>
              <a:spcAft>
                <a:spcPts val="0"/>
              </a:spcAft>
              <a:buClr>
                <a:schemeClr val="lt1"/>
              </a:buClr>
              <a:buSzPts val="400"/>
              <a:buChar char="•"/>
              <a:defRPr>
                <a:solidFill>
                  <a:schemeClr val="lt1"/>
                </a:solidFill>
              </a:defRPr>
            </a:lvl1pPr>
            <a:lvl2pPr marL="914400" lvl="1" indent="-254000" rtl="0">
              <a:spcBef>
                <a:spcPts val="2000"/>
              </a:spcBef>
              <a:spcAft>
                <a:spcPts val="0"/>
              </a:spcAft>
              <a:buClr>
                <a:schemeClr val="lt1"/>
              </a:buClr>
              <a:buSzPts val="400"/>
              <a:buChar char="•"/>
              <a:defRPr>
                <a:solidFill>
                  <a:schemeClr val="lt1"/>
                </a:solidFill>
              </a:defRPr>
            </a:lvl2pPr>
            <a:lvl3pPr marL="1371600" lvl="2" indent="-254000" rtl="0">
              <a:spcBef>
                <a:spcPts val="2000"/>
              </a:spcBef>
              <a:spcAft>
                <a:spcPts val="0"/>
              </a:spcAft>
              <a:buClr>
                <a:schemeClr val="lt1"/>
              </a:buClr>
              <a:buSzPts val="400"/>
              <a:buChar char="•"/>
              <a:defRPr>
                <a:solidFill>
                  <a:schemeClr val="lt1"/>
                </a:solidFill>
              </a:defRPr>
            </a:lvl3pPr>
            <a:lvl4pPr marL="1828800" lvl="3" indent="-254000" rtl="0">
              <a:spcBef>
                <a:spcPts val="2000"/>
              </a:spcBef>
              <a:spcAft>
                <a:spcPts val="0"/>
              </a:spcAft>
              <a:buClr>
                <a:schemeClr val="lt1"/>
              </a:buClr>
              <a:buSzPts val="400"/>
              <a:buChar char="•"/>
              <a:defRPr>
                <a:solidFill>
                  <a:schemeClr val="lt1"/>
                </a:solidFill>
              </a:defRPr>
            </a:lvl4pPr>
            <a:lvl5pPr marL="2286000" lvl="4" indent="-254000" rtl="0">
              <a:spcBef>
                <a:spcPts val="2000"/>
              </a:spcBef>
              <a:spcAft>
                <a:spcPts val="0"/>
              </a:spcAft>
              <a:buClr>
                <a:schemeClr val="lt1"/>
              </a:buClr>
              <a:buSzPts val="400"/>
              <a:buChar char="•"/>
              <a:defRPr>
                <a:solidFill>
                  <a:schemeClr val="lt1"/>
                </a:solidFill>
              </a:defRPr>
            </a:lvl5pPr>
            <a:lvl6pPr marL="2743200" lvl="5" indent="-254000" rtl="0">
              <a:spcBef>
                <a:spcPts val="2000"/>
              </a:spcBef>
              <a:spcAft>
                <a:spcPts val="0"/>
              </a:spcAft>
              <a:buClr>
                <a:schemeClr val="lt1"/>
              </a:buClr>
              <a:buSzPts val="400"/>
              <a:buChar char="•"/>
              <a:defRPr>
                <a:solidFill>
                  <a:schemeClr val="lt1"/>
                </a:solidFill>
              </a:defRPr>
            </a:lvl6pPr>
            <a:lvl7pPr marL="3200400" lvl="6" indent="-254000" rtl="0">
              <a:spcBef>
                <a:spcPts val="2000"/>
              </a:spcBef>
              <a:spcAft>
                <a:spcPts val="0"/>
              </a:spcAft>
              <a:buClr>
                <a:schemeClr val="lt1"/>
              </a:buClr>
              <a:buSzPts val="400"/>
              <a:buChar char="•"/>
              <a:defRPr>
                <a:solidFill>
                  <a:schemeClr val="lt1"/>
                </a:solidFill>
              </a:defRPr>
            </a:lvl7pPr>
            <a:lvl8pPr marL="3657600" lvl="7" indent="-254000" rtl="0">
              <a:spcBef>
                <a:spcPts val="2000"/>
              </a:spcBef>
              <a:spcAft>
                <a:spcPts val="0"/>
              </a:spcAft>
              <a:buClr>
                <a:schemeClr val="lt1"/>
              </a:buClr>
              <a:buSzPts val="400"/>
              <a:buChar char="•"/>
              <a:defRPr>
                <a:solidFill>
                  <a:schemeClr val="lt1"/>
                </a:solidFill>
              </a:defRPr>
            </a:lvl8pPr>
            <a:lvl9pPr marL="4114800" lvl="8" indent="-254000" rtl="0">
              <a:spcBef>
                <a:spcPts val="2000"/>
              </a:spcBef>
              <a:spcAft>
                <a:spcPts val="0"/>
              </a:spcAft>
              <a:buClr>
                <a:schemeClr val="lt1"/>
              </a:buClr>
              <a:buSzPts val="400"/>
              <a:buChar char="•"/>
              <a:defRPr>
                <a:solidFill>
                  <a:schemeClr val="l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aroon - Large Headline">
  <p:cSld name="Title and Text_3">
    <p:bg>
      <p:bgPr>
        <a:gradFill>
          <a:gsLst>
            <a:gs pos="0">
              <a:schemeClr val="accent1"/>
            </a:gs>
            <a:gs pos="80000">
              <a:srgbClr val="430514"/>
            </a:gs>
            <a:gs pos="100000">
              <a:schemeClr val="dk1"/>
            </a:gs>
          </a:gsLst>
          <a:lin ang="8100019" scaled="0"/>
        </a:gradFill>
        <a:effectLst/>
      </p:bgPr>
    </p:bg>
    <p:spTree>
      <p:nvGrpSpPr>
        <p:cNvPr id="1" name="Shape 492"/>
        <p:cNvGrpSpPr/>
        <p:nvPr/>
      </p:nvGrpSpPr>
      <p:grpSpPr>
        <a:xfrm>
          <a:off x="0" y="0"/>
          <a:ext cx="0" cy="0"/>
          <a:chOff x="0" y="0"/>
          <a:chExt cx="0" cy="0"/>
        </a:xfrm>
      </p:grpSpPr>
      <p:grpSp>
        <p:nvGrpSpPr>
          <p:cNvPr id="493" name="Google Shape;493;p83"/>
          <p:cNvGrpSpPr/>
          <p:nvPr/>
        </p:nvGrpSpPr>
        <p:grpSpPr>
          <a:xfrm>
            <a:off x="333353" y="4123654"/>
            <a:ext cx="1108012" cy="727347"/>
            <a:chOff x="4379643" y="755300"/>
            <a:chExt cx="3206982" cy="2105200"/>
          </a:xfrm>
        </p:grpSpPr>
        <p:sp>
          <p:nvSpPr>
            <p:cNvPr id="494" name="Google Shape;494;p83"/>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5" name="Google Shape;495;p83"/>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6" name="Google Shape;496;p83"/>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7" name="Google Shape;497;p83"/>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8" name="Google Shape;498;p83"/>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9" name="Google Shape;499;p83"/>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0" name="Google Shape;500;p83"/>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1" name="Google Shape;501;p83"/>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2" name="Google Shape;502;p83"/>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3" name="Google Shape;503;p83"/>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4" name="Google Shape;504;p83"/>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5" name="Google Shape;505;p83"/>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506" name="Google Shape;506;p83"/>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507" name="Google Shape;507;p83"/>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508" name="Google Shape;508;p83"/>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roon - Large Headline 1">
  <p:cSld name="Title and Text_3_2">
    <p:bg>
      <p:bgPr>
        <a:gradFill>
          <a:gsLst>
            <a:gs pos="0">
              <a:schemeClr val="accent1"/>
            </a:gs>
            <a:gs pos="80000">
              <a:srgbClr val="430514"/>
            </a:gs>
            <a:gs pos="100000">
              <a:schemeClr val="dk1"/>
            </a:gs>
          </a:gsLst>
          <a:lin ang="8100019" scaled="0"/>
        </a:gradFill>
        <a:effectLst/>
      </p:bgPr>
    </p:bg>
    <p:spTree>
      <p:nvGrpSpPr>
        <p:cNvPr id="1" name="Shape 67"/>
        <p:cNvGrpSpPr/>
        <p:nvPr/>
      </p:nvGrpSpPr>
      <p:grpSpPr>
        <a:xfrm>
          <a:off x="0" y="0"/>
          <a:ext cx="0" cy="0"/>
          <a:chOff x="0" y="0"/>
          <a:chExt cx="0" cy="0"/>
        </a:xfrm>
      </p:grpSpPr>
      <p:sp>
        <p:nvSpPr>
          <p:cNvPr id="68" name="Google Shape;68;p9"/>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9"/>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70" name="Google Shape;70;p9"/>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71" name="Google Shape;71;p9"/>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ue-Large Headline 1">
  <p:cSld name="Title and Text_4">
    <p:bg>
      <p:bgPr>
        <a:gradFill>
          <a:gsLst>
            <a:gs pos="0">
              <a:srgbClr val="073763"/>
            </a:gs>
            <a:gs pos="74000">
              <a:schemeClr val="accent2"/>
            </a:gs>
            <a:gs pos="100000">
              <a:schemeClr val="dk1"/>
            </a:gs>
          </a:gsLst>
          <a:lin ang="8100019" scaled="0"/>
        </a:gradFill>
        <a:effectLst/>
      </p:bgPr>
    </p:bg>
    <p:spTree>
      <p:nvGrpSpPr>
        <p:cNvPr id="1" name="Shape 509"/>
        <p:cNvGrpSpPr/>
        <p:nvPr/>
      </p:nvGrpSpPr>
      <p:grpSpPr>
        <a:xfrm>
          <a:off x="0" y="0"/>
          <a:ext cx="0" cy="0"/>
          <a:chOff x="0" y="0"/>
          <a:chExt cx="0" cy="0"/>
        </a:xfrm>
      </p:grpSpPr>
      <p:sp>
        <p:nvSpPr>
          <p:cNvPr id="510" name="Google Shape;510;p84"/>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511" name="Google Shape;511;p84"/>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512" name="Google Shape;512;p84"/>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513" name="Google Shape;513;p84"/>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roon - Large Headline 1">
  <p:cSld name="Title and Text_3_2">
    <p:bg>
      <p:bgPr>
        <a:gradFill>
          <a:gsLst>
            <a:gs pos="0">
              <a:schemeClr val="accent1"/>
            </a:gs>
            <a:gs pos="80000">
              <a:srgbClr val="430514"/>
            </a:gs>
            <a:gs pos="100000">
              <a:schemeClr val="dk1"/>
            </a:gs>
          </a:gsLst>
          <a:lin ang="8100019" scaled="0"/>
        </a:gradFill>
        <a:effectLst/>
      </p:bgPr>
    </p:bg>
    <p:spTree>
      <p:nvGrpSpPr>
        <p:cNvPr id="1" name="Shape 514"/>
        <p:cNvGrpSpPr/>
        <p:nvPr/>
      </p:nvGrpSpPr>
      <p:grpSpPr>
        <a:xfrm>
          <a:off x="0" y="0"/>
          <a:ext cx="0" cy="0"/>
          <a:chOff x="0" y="0"/>
          <a:chExt cx="0" cy="0"/>
        </a:xfrm>
      </p:grpSpPr>
      <p:sp>
        <p:nvSpPr>
          <p:cNvPr id="515" name="Google Shape;515;p85"/>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516" name="Google Shape;516;p85"/>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cxnSp>
        <p:nvCxnSpPr>
          <p:cNvPr id="517" name="Google Shape;517;p85"/>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518" name="Google Shape;518;p85"/>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lt1"/>
              </a:buClr>
              <a:buSzPts val="2400"/>
              <a:buNone/>
              <a:defRPr sz="2400">
                <a:solidFill>
                  <a:schemeClr val="lt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White - Large Headline">
  <p:cSld name="Title and Text_3_1">
    <p:bg>
      <p:bgPr>
        <a:solidFill>
          <a:schemeClr val="lt1"/>
        </a:solidFill>
        <a:effectLst/>
      </p:bgPr>
    </p:bg>
    <p:spTree>
      <p:nvGrpSpPr>
        <p:cNvPr id="1" name="Shape 519"/>
        <p:cNvGrpSpPr/>
        <p:nvPr/>
      </p:nvGrpSpPr>
      <p:grpSpPr>
        <a:xfrm>
          <a:off x="0" y="0"/>
          <a:ext cx="0" cy="0"/>
          <a:chOff x="0" y="0"/>
          <a:chExt cx="0" cy="0"/>
        </a:xfrm>
      </p:grpSpPr>
      <p:grpSp>
        <p:nvGrpSpPr>
          <p:cNvPr id="520" name="Google Shape;520;p86"/>
          <p:cNvGrpSpPr/>
          <p:nvPr/>
        </p:nvGrpSpPr>
        <p:grpSpPr>
          <a:xfrm>
            <a:off x="333353" y="4123654"/>
            <a:ext cx="1108012" cy="727347"/>
            <a:chOff x="4379643" y="755300"/>
            <a:chExt cx="3206982" cy="2105200"/>
          </a:xfrm>
        </p:grpSpPr>
        <p:sp>
          <p:nvSpPr>
            <p:cNvPr id="521" name="Google Shape;521;p86"/>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2" name="Google Shape;522;p86"/>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3" name="Google Shape;523;p86"/>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4" name="Google Shape;524;p86"/>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5" name="Google Shape;525;p86"/>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6" name="Google Shape;526;p86"/>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7" name="Google Shape;527;p86"/>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8" name="Google Shape;528;p86"/>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29" name="Google Shape;529;p86"/>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30" name="Google Shape;530;p86"/>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31" name="Google Shape;531;p86"/>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32" name="Google Shape;532;p86"/>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533" name="Google Shape;533;p86"/>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534" name="Google Shape;534;p86"/>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535" name="Google Shape;535;p86"/>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dk1"/>
              </a:buClr>
              <a:buSzPts val="2400"/>
              <a:buNone/>
              <a:defRPr sz="2400">
                <a:solidFill>
                  <a:schemeClr val="dk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ue Background">
  <p:cSld name="Title and Text_2">
    <p:bg>
      <p:bgPr>
        <a:gradFill>
          <a:gsLst>
            <a:gs pos="0">
              <a:srgbClr val="073763"/>
            </a:gs>
            <a:gs pos="100000">
              <a:schemeClr val="dk1"/>
            </a:gs>
          </a:gsLst>
          <a:lin ang="10800025" scaled="0"/>
        </a:gradFill>
        <a:effectLst/>
      </p:bgPr>
    </p:bg>
    <p:spTree>
      <p:nvGrpSpPr>
        <p:cNvPr id="1" name="Shape 536"/>
        <p:cNvGrpSpPr/>
        <p:nvPr/>
      </p:nvGrpSpPr>
      <p:grpSpPr>
        <a:xfrm>
          <a:off x="0" y="0"/>
          <a:ext cx="0" cy="0"/>
          <a:chOff x="0" y="0"/>
          <a:chExt cx="0" cy="0"/>
        </a:xfrm>
      </p:grpSpPr>
      <p:sp>
        <p:nvSpPr>
          <p:cNvPr id="537" name="Google Shape;537;p87"/>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538" name="Google Shape;538;p87"/>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539" name="Google Shape;539;p87"/>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Maroon Background">
  <p:cSld name="Title and Text_1">
    <p:bg>
      <p:bgPr>
        <a:gradFill>
          <a:gsLst>
            <a:gs pos="0">
              <a:schemeClr val="accent1"/>
            </a:gs>
            <a:gs pos="80000">
              <a:srgbClr val="430514"/>
            </a:gs>
            <a:gs pos="100000">
              <a:schemeClr val="dk1"/>
            </a:gs>
          </a:gsLst>
          <a:lin ang="8100019" scaled="0"/>
        </a:gradFill>
        <a:effectLst/>
      </p:bgPr>
    </p:bg>
    <p:spTree>
      <p:nvGrpSpPr>
        <p:cNvPr id="1" name="Shape 540"/>
        <p:cNvGrpSpPr/>
        <p:nvPr/>
      </p:nvGrpSpPr>
      <p:grpSpPr>
        <a:xfrm>
          <a:off x="0" y="0"/>
          <a:ext cx="0" cy="0"/>
          <a:chOff x="0" y="0"/>
          <a:chExt cx="0" cy="0"/>
        </a:xfrm>
      </p:grpSpPr>
      <p:sp>
        <p:nvSpPr>
          <p:cNvPr id="541" name="Google Shape;541;p88"/>
          <p:cNvSpPr txBox="1">
            <a:spLocks noGrp="1"/>
          </p:cNvSpPr>
          <p:nvPr>
            <p:ph type="title"/>
          </p:nvPr>
        </p:nvSpPr>
        <p:spPr>
          <a:xfrm>
            <a:off x="441600" y="323700"/>
            <a:ext cx="5257800" cy="209700"/>
          </a:xfrm>
          <a:prstGeom prst="rect">
            <a:avLst/>
          </a:prstGeom>
        </p:spPr>
        <p:txBody>
          <a:bodyPr spcFirstLastPara="1" wrap="square" lIns="36575" tIns="36575" rIns="36575" bIns="36575" anchor="t" anchorCtr="0">
            <a:noAutofit/>
          </a:bodyPr>
          <a:lstStyle>
            <a:lvl1pPr lvl="0" rtl="0">
              <a:spcBef>
                <a:spcPts val="0"/>
              </a:spcBef>
              <a:spcAft>
                <a:spcPts val="0"/>
              </a:spcAft>
              <a:buClr>
                <a:schemeClr val="lt1"/>
              </a:buClr>
              <a:buSzPts val="800"/>
              <a:buFont typeface="Barlow"/>
              <a:buNone/>
              <a:defRPr sz="800" b="1">
                <a:solidFill>
                  <a:schemeClr val="lt1"/>
                </a:solidFill>
                <a:latin typeface="Barlow"/>
                <a:ea typeface="Barlow"/>
                <a:cs typeface="Barlow"/>
                <a:sym typeface="Barlow"/>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542" name="Google Shape;542;p88"/>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
        <p:nvSpPr>
          <p:cNvPr id="543" name="Google Shape;543;p88"/>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4"/>
        <p:cNvGrpSpPr/>
        <p:nvPr/>
      </p:nvGrpSpPr>
      <p:grpSpPr>
        <a:xfrm>
          <a:off x="0" y="0"/>
          <a:ext cx="0" cy="0"/>
          <a:chOff x="0" y="0"/>
          <a:chExt cx="0" cy="0"/>
        </a:xfrm>
      </p:grpSpPr>
      <p:sp>
        <p:nvSpPr>
          <p:cNvPr id="545" name="Google Shape;545;p89"/>
          <p:cNvSpPr txBox="1">
            <a:spLocks noGrp="1"/>
          </p:cNvSpPr>
          <p:nvPr>
            <p:ph type="sldNum" idx="12"/>
          </p:nvPr>
        </p:nvSpPr>
        <p:spPr>
          <a:xfrm>
            <a:off x="8472458" y="4663217"/>
            <a:ext cx="548700" cy="161700"/>
          </a:xfrm>
          <a:prstGeom prst="rect">
            <a:avLst/>
          </a:prstGeom>
        </p:spPr>
        <p:txBody>
          <a:bodyPr spcFirstLastPara="1" wrap="square" lIns="19050" tIns="19050" rIns="19050" bIns="19050" anchor="t" anchorCtr="0">
            <a:spAutoFit/>
          </a:bodyPr>
          <a:lstStyle>
            <a:lvl1pPr lvl="0" rtl="0">
              <a:buNone/>
              <a:defRPr sz="800">
                <a:latin typeface="Barlow Condensed Light"/>
                <a:ea typeface="Barlow Condensed Light"/>
                <a:cs typeface="Barlow Condensed Light"/>
                <a:sym typeface="Barlow Condensed Light"/>
              </a:defRPr>
            </a:lvl1pPr>
            <a:lvl2pPr lvl="1" rtl="0">
              <a:buNone/>
              <a:defRPr sz="800">
                <a:latin typeface="Barlow Condensed Light"/>
                <a:ea typeface="Barlow Condensed Light"/>
                <a:cs typeface="Barlow Condensed Light"/>
                <a:sym typeface="Barlow Condensed Light"/>
              </a:defRPr>
            </a:lvl2pPr>
            <a:lvl3pPr lvl="2" rtl="0">
              <a:buNone/>
              <a:defRPr sz="800">
                <a:latin typeface="Barlow Condensed Light"/>
                <a:ea typeface="Barlow Condensed Light"/>
                <a:cs typeface="Barlow Condensed Light"/>
                <a:sym typeface="Barlow Condensed Light"/>
              </a:defRPr>
            </a:lvl3pPr>
            <a:lvl4pPr lvl="3" rtl="0">
              <a:buNone/>
              <a:defRPr sz="800">
                <a:latin typeface="Barlow Condensed Light"/>
                <a:ea typeface="Barlow Condensed Light"/>
                <a:cs typeface="Barlow Condensed Light"/>
                <a:sym typeface="Barlow Condensed Light"/>
              </a:defRPr>
            </a:lvl4pPr>
            <a:lvl5pPr lvl="4" rtl="0">
              <a:buNone/>
              <a:defRPr sz="800">
                <a:latin typeface="Barlow Condensed Light"/>
                <a:ea typeface="Barlow Condensed Light"/>
                <a:cs typeface="Barlow Condensed Light"/>
                <a:sym typeface="Barlow Condensed Light"/>
              </a:defRPr>
            </a:lvl5pPr>
            <a:lvl6pPr lvl="5" rtl="0">
              <a:buNone/>
              <a:defRPr sz="800">
                <a:latin typeface="Barlow Condensed Light"/>
                <a:ea typeface="Barlow Condensed Light"/>
                <a:cs typeface="Barlow Condensed Light"/>
                <a:sym typeface="Barlow Condensed Light"/>
              </a:defRPr>
            </a:lvl6pPr>
            <a:lvl7pPr lvl="6" rtl="0">
              <a:buNone/>
              <a:defRPr sz="800">
                <a:latin typeface="Barlow Condensed Light"/>
                <a:ea typeface="Barlow Condensed Light"/>
                <a:cs typeface="Barlow Condensed Light"/>
                <a:sym typeface="Barlow Condensed Light"/>
              </a:defRPr>
            </a:lvl7pPr>
            <a:lvl8pPr lvl="7" rtl="0">
              <a:buNone/>
              <a:defRPr sz="800">
                <a:latin typeface="Barlow Condensed Light"/>
                <a:ea typeface="Barlow Condensed Light"/>
                <a:cs typeface="Barlow Condensed Light"/>
                <a:sym typeface="Barlow Condensed Light"/>
              </a:defRPr>
            </a:lvl8pPr>
            <a:lvl9pPr lvl="8" rtl="0">
              <a:buNone/>
              <a:defRPr sz="800">
                <a:latin typeface="Barlow Condensed Light"/>
                <a:ea typeface="Barlow Condensed Light"/>
                <a:cs typeface="Barlow Condensed Light"/>
                <a:sym typeface="Barlow Condensed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Divider">
  <p:cSld name="Blank 2_2">
    <p:bg>
      <p:bgPr>
        <a:solidFill>
          <a:schemeClr val="dk1"/>
        </a:solidFill>
        <a:effectLst/>
      </p:bgPr>
    </p:bg>
    <p:spTree>
      <p:nvGrpSpPr>
        <p:cNvPr id="1" name="Shape 546"/>
        <p:cNvGrpSpPr/>
        <p:nvPr/>
      </p:nvGrpSpPr>
      <p:grpSpPr>
        <a:xfrm>
          <a:off x="0" y="0"/>
          <a:ext cx="0" cy="0"/>
          <a:chOff x="0" y="0"/>
          <a:chExt cx="0" cy="0"/>
        </a:xfrm>
      </p:grpSpPr>
      <p:sp>
        <p:nvSpPr>
          <p:cNvPr id="547" name="Google Shape;547;p90"/>
          <p:cNvSpPr>
            <a:spLocks noGrp="1"/>
          </p:cNvSpPr>
          <p:nvPr>
            <p:ph type="pic" idx="2"/>
          </p:nvPr>
        </p:nvSpPr>
        <p:spPr>
          <a:xfrm>
            <a:off x="0" y="0"/>
            <a:ext cx="9144000" cy="5143500"/>
          </a:xfrm>
          <a:prstGeom prst="rect">
            <a:avLst/>
          </a:prstGeom>
          <a:noFill/>
          <a:ln>
            <a:noFill/>
          </a:ln>
        </p:spPr>
      </p:sp>
      <p:sp>
        <p:nvSpPr>
          <p:cNvPr id="548" name="Google Shape;548;p90"/>
          <p:cNvSpPr/>
          <p:nvPr/>
        </p:nvSpPr>
        <p:spPr>
          <a:xfrm rot="-5400000" flipH="1">
            <a:off x="-82207" y="118437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90"/>
          <p:cNvSpPr txBox="1">
            <a:spLocks noGrp="1"/>
          </p:cNvSpPr>
          <p:nvPr>
            <p:ph type="title"/>
          </p:nvPr>
        </p:nvSpPr>
        <p:spPr>
          <a:xfrm>
            <a:off x="667550" y="58812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550" name="Google Shape;550;p90"/>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rtl="0">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2000"/>
              </a:spcBef>
              <a:spcAft>
                <a:spcPts val="0"/>
              </a:spcAft>
              <a:buSzPts val="400"/>
              <a:buNone/>
              <a:defRPr/>
            </a:lvl2pPr>
            <a:lvl3pPr lvl="2" rtl="0">
              <a:spcBef>
                <a:spcPts val="2000"/>
              </a:spcBef>
              <a:spcAft>
                <a:spcPts val="0"/>
              </a:spcAft>
              <a:buSzPts val="400"/>
              <a:buNone/>
              <a:defRPr/>
            </a:lvl3pPr>
            <a:lvl4pPr lvl="3" rtl="0">
              <a:spcBef>
                <a:spcPts val="2000"/>
              </a:spcBef>
              <a:spcAft>
                <a:spcPts val="0"/>
              </a:spcAft>
              <a:buSzPts val="400"/>
              <a:buNone/>
              <a:defRPr/>
            </a:lvl4pPr>
            <a:lvl5pPr lvl="4" rtl="0">
              <a:spcBef>
                <a:spcPts val="2000"/>
              </a:spcBef>
              <a:spcAft>
                <a:spcPts val="0"/>
              </a:spcAft>
              <a:buSzPts val="400"/>
              <a:buNone/>
              <a:defRPr/>
            </a:lvl5pPr>
            <a:lvl6pPr lvl="5" rtl="0">
              <a:spcBef>
                <a:spcPts val="2000"/>
              </a:spcBef>
              <a:spcAft>
                <a:spcPts val="0"/>
              </a:spcAft>
              <a:buSzPts val="400"/>
              <a:buNone/>
              <a:defRPr/>
            </a:lvl6pPr>
            <a:lvl7pPr lvl="6" rtl="0">
              <a:spcBef>
                <a:spcPts val="2000"/>
              </a:spcBef>
              <a:spcAft>
                <a:spcPts val="0"/>
              </a:spcAft>
              <a:buSzPts val="400"/>
              <a:buNone/>
              <a:defRPr/>
            </a:lvl7pPr>
            <a:lvl8pPr lvl="7" rtl="0">
              <a:spcBef>
                <a:spcPts val="2000"/>
              </a:spcBef>
              <a:spcAft>
                <a:spcPts val="0"/>
              </a:spcAft>
              <a:buSzPts val="400"/>
              <a:buNone/>
              <a:defRPr/>
            </a:lvl8pPr>
            <a:lvl9pPr lvl="8" rtl="0">
              <a:spcBef>
                <a:spcPts val="2000"/>
              </a:spcBef>
              <a:spcAft>
                <a:spcPts val="0"/>
              </a:spcAft>
              <a:buSzPts val="400"/>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Divider 1">
  <p:cSld name="Blank 2_2_1">
    <p:bg>
      <p:bgPr>
        <a:solidFill>
          <a:schemeClr val="dk1"/>
        </a:solidFill>
        <a:effectLst/>
      </p:bgPr>
    </p:bg>
    <p:spTree>
      <p:nvGrpSpPr>
        <p:cNvPr id="1" name="Shape 551"/>
        <p:cNvGrpSpPr/>
        <p:nvPr/>
      </p:nvGrpSpPr>
      <p:grpSpPr>
        <a:xfrm>
          <a:off x="0" y="0"/>
          <a:ext cx="0" cy="0"/>
          <a:chOff x="0" y="0"/>
          <a:chExt cx="0" cy="0"/>
        </a:xfrm>
      </p:grpSpPr>
      <p:sp>
        <p:nvSpPr>
          <p:cNvPr id="552" name="Google Shape;552;p91"/>
          <p:cNvSpPr>
            <a:spLocks noGrp="1"/>
          </p:cNvSpPr>
          <p:nvPr>
            <p:ph type="pic" idx="2"/>
          </p:nvPr>
        </p:nvSpPr>
        <p:spPr>
          <a:xfrm>
            <a:off x="0" y="0"/>
            <a:ext cx="9144000" cy="5143500"/>
          </a:xfrm>
          <a:prstGeom prst="rect">
            <a:avLst/>
          </a:prstGeom>
          <a:noFill/>
          <a:ln>
            <a:noFill/>
          </a:ln>
        </p:spPr>
      </p:sp>
      <p:sp>
        <p:nvSpPr>
          <p:cNvPr id="553" name="Google Shape;553;p91"/>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91"/>
          <p:cNvSpPr txBox="1">
            <a:spLocks noGrp="1"/>
          </p:cNvSpPr>
          <p:nvPr>
            <p:ph type="title"/>
          </p:nvPr>
        </p:nvSpPr>
        <p:spPr>
          <a:xfrm>
            <a:off x="667550" y="3079975"/>
            <a:ext cx="5381700" cy="1232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5300"/>
              <a:buNone/>
              <a:defRPr>
                <a:latin typeface="Barlow"/>
                <a:ea typeface="Barlow"/>
                <a:cs typeface="Barlow"/>
                <a:sym typeface="Barlow"/>
              </a:defRPr>
            </a:lvl2pPr>
            <a:lvl3pPr lvl="2" rtl="0">
              <a:spcBef>
                <a:spcPts val="0"/>
              </a:spcBef>
              <a:spcAft>
                <a:spcPts val="0"/>
              </a:spcAft>
              <a:buSzPts val="5300"/>
              <a:buNone/>
              <a:defRPr>
                <a:latin typeface="Barlow"/>
                <a:ea typeface="Barlow"/>
                <a:cs typeface="Barlow"/>
                <a:sym typeface="Barlow"/>
              </a:defRPr>
            </a:lvl3pPr>
            <a:lvl4pPr lvl="3" rtl="0">
              <a:spcBef>
                <a:spcPts val="0"/>
              </a:spcBef>
              <a:spcAft>
                <a:spcPts val="0"/>
              </a:spcAft>
              <a:buSzPts val="5300"/>
              <a:buNone/>
              <a:defRPr>
                <a:latin typeface="Barlow"/>
                <a:ea typeface="Barlow"/>
                <a:cs typeface="Barlow"/>
                <a:sym typeface="Barlow"/>
              </a:defRPr>
            </a:lvl4pPr>
            <a:lvl5pPr lvl="4" rtl="0">
              <a:spcBef>
                <a:spcPts val="0"/>
              </a:spcBef>
              <a:spcAft>
                <a:spcPts val="0"/>
              </a:spcAft>
              <a:buSzPts val="5300"/>
              <a:buNone/>
              <a:defRPr>
                <a:latin typeface="Barlow"/>
                <a:ea typeface="Barlow"/>
                <a:cs typeface="Barlow"/>
                <a:sym typeface="Barlow"/>
              </a:defRPr>
            </a:lvl5pPr>
            <a:lvl6pPr lvl="5" rtl="0">
              <a:spcBef>
                <a:spcPts val="0"/>
              </a:spcBef>
              <a:spcAft>
                <a:spcPts val="0"/>
              </a:spcAft>
              <a:buSzPts val="5300"/>
              <a:buNone/>
              <a:defRPr>
                <a:latin typeface="Barlow"/>
                <a:ea typeface="Barlow"/>
                <a:cs typeface="Barlow"/>
                <a:sym typeface="Barlow"/>
              </a:defRPr>
            </a:lvl6pPr>
            <a:lvl7pPr lvl="6" rtl="0">
              <a:spcBef>
                <a:spcPts val="0"/>
              </a:spcBef>
              <a:spcAft>
                <a:spcPts val="0"/>
              </a:spcAft>
              <a:buSzPts val="5300"/>
              <a:buNone/>
              <a:defRPr>
                <a:latin typeface="Barlow"/>
                <a:ea typeface="Barlow"/>
                <a:cs typeface="Barlow"/>
                <a:sym typeface="Barlow"/>
              </a:defRPr>
            </a:lvl7pPr>
            <a:lvl8pPr lvl="7" rtl="0">
              <a:spcBef>
                <a:spcPts val="0"/>
              </a:spcBef>
              <a:spcAft>
                <a:spcPts val="0"/>
              </a:spcAft>
              <a:buSzPts val="5300"/>
              <a:buNone/>
              <a:defRPr>
                <a:latin typeface="Barlow"/>
                <a:ea typeface="Barlow"/>
                <a:cs typeface="Barlow"/>
                <a:sym typeface="Barlow"/>
              </a:defRPr>
            </a:lvl8pPr>
            <a:lvl9pPr lvl="8" rtl="0">
              <a:spcBef>
                <a:spcPts val="0"/>
              </a:spcBef>
              <a:spcAft>
                <a:spcPts val="0"/>
              </a:spcAft>
              <a:buSzPts val="5300"/>
              <a:buNone/>
              <a:defRPr>
                <a:latin typeface="Barlow"/>
                <a:ea typeface="Barlow"/>
                <a:cs typeface="Barlow"/>
                <a:sym typeface="Barlow"/>
              </a:defRPr>
            </a:lvl9pPr>
          </a:lstStyle>
          <a:p>
            <a:endParaRPr/>
          </a:p>
        </p:txBody>
      </p:sp>
      <p:sp>
        <p:nvSpPr>
          <p:cNvPr id="555" name="Google Shape;555;p91"/>
          <p:cNvSpPr txBox="1">
            <a:spLocks noGrp="1"/>
          </p:cNvSpPr>
          <p:nvPr>
            <p:ph type="subTitle" idx="1"/>
          </p:nvPr>
        </p:nvSpPr>
        <p:spPr>
          <a:xfrm>
            <a:off x="5975100" y="4795925"/>
            <a:ext cx="2727300" cy="178800"/>
          </a:xfrm>
          <a:prstGeom prst="rect">
            <a:avLst/>
          </a:prstGeom>
        </p:spPr>
        <p:txBody>
          <a:bodyPr spcFirstLastPara="1" wrap="square" lIns="19050" tIns="19050" rIns="19050" bIns="19050" anchor="ctr" anchorCtr="0">
            <a:spAutoFit/>
          </a:bodyPr>
          <a:lstStyle>
            <a:lvl1pPr lvl="0" algn="r" rtl="0">
              <a:spcBef>
                <a:spcPts val="2000"/>
              </a:spcBef>
              <a:spcAft>
                <a:spcPts val="0"/>
              </a:spcAft>
              <a:buClr>
                <a:schemeClr val="lt1"/>
              </a:buClr>
              <a:buSzPts val="200"/>
              <a:buFont typeface="Barlow Medium"/>
              <a:buNone/>
              <a:defRPr sz="600">
                <a:solidFill>
                  <a:schemeClr val="lt1"/>
                </a:solidFill>
                <a:latin typeface="Barlow Medium"/>
                <a:ea typeface="Barlow Medium"/>
                <a:cs typeface="Barlow Medium"/>
                <a:sym typeface="Barlow Medium"/>
              </a:defRPr>
            </a:lvl1pPr>
            <a:lvl2pPr lvl="1" rtl="0">
              <a:spcBef>
                <a:spcPts val="2000"/>
              </a:spcBef>
              <a:spcAft>
                <a:spcPts val="0"/>
              </a:spcAft>
              <a:buSzPts val="400"/>
              <a:buNone/>
              <a:defRPr/>
            </a:lvl2pPr>
            <a:lvl3pPr lvl="2" rtl="0">
              <a:spcBef>
                <a:spcPts val="2000"/>
              </a:spcBef>
              <a:spcAft>
                <a:spcPts val="0"/>
              </a:spcAft>
              <a:buSzPts val="400"/>
              <a:buNone/>
              <a:defRPr/>
            </a:lvl3pPr>
            <a:lvl4pPr lvl="3" rtl="0">
              <a:spcBef>
                <a:spcPts val="2000"/>
              </a:spcBef>
              <a:spcAft>
                <a:spcPts val="0"/>
              </a:spcAft>
              <a:buSzPts val="400"/>
              <a:buNone/>
              <a:defRPr/>
            </a:lvl4pPr>
            <a:lvl5pPr lvl="4" rtl="0">
              <a:spcBef>
                <a:spcPts val="2000"/>
              </a:spcBef>
              <a:spcAft>
                <a:spcPts val="0"/>
              </a:spcAft>
              <a:buSzPts val="400"/>
              <a:buNone/>
              <a:defRPr/>
            </a:lvl5pPr>
            <a:lvl6pPr lvl="5" rtl="0">
              <a:spcBef>
                <a:spcPts val="2000"/>
              </a:spcBef>
              <a:spcAft>
                <a:spcPts val="0"/>
              </a:spcAft>
              <a:buSzPts val="400"/>
              <a:buNone/>
              <a:defRPr/>
            </a:lvl6pPr>
            <a:lvl7pPr lvl="6" rtl="0">
              <a:spcBef>
                <a:spcPts val="2000"/>
              </a:spcBef>
              <a:spcAft>
                <a:spcPts val="0"/>
              </a:spcAft>
              <a:buSzPts val="400"/>
              <a:buNone/>
              <a:defRPr/>
            </a:lvl7pPr>
            <a:lvl8pPr lvl="7" rtl="0">
              <a:spcBef>
                <a:spcPts val="2000"/>
              </a:spcBef>
              <a:spcAft>
                <a:spcPts val="0"/>
              </a:spcAft>
              <a:buSzPts val="400"/>
              <a:buNone/>
              <a:defRPr/>
            </a:lvl8pPr>
            <a:lvl9pPr lvl="8" rtl="0">
              <a:spcBef>
                <a:spcPts val="2000"/>
              </a:spcBef>
              <a:spcAft>
                <a:spcPts val="0"/>
              </a:spcAft>
              <a:buSzPts val="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56"/>
        <p:cNvGrpSpPr/>
        <p:nvPr/>
      </p:nvGrpSpPr>
      <p:grpSpPr>
        <a:xfrm>
          <a:off x="0" y="0"/>
          <a:ext cx="0" cy="0"/>
          <a:chOff x="0" y="0"/>
          <a:chExt cx="0" cy="0"/>
        </a:xfrm>
      </p:grpSpPr>
      <p:sp>
        <p:nvSpPr>
          <p:cNvPr id="557" name="Google Shape;557;p92"/>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Red Gradient">
  <p:cSld name="CUSTOM_4">
    <p:bg>
      <p:bgPr>
        <a:solidFill>
          <a:schemeClr val="dk1"/>
        </a:solidFill>
        <a:effectLst/>
      </p:bgPr>
    </p:bg>
    <p:spTree>
      <p:nvGrpSpPr>
        <p:cNvPr id="1" name="Shape 558"/>
        <p:cNvGrpSpPr/>
        <p:nvPr/>
      </p:nvGrpSpPr>
      <p:grpSpPr>
        <a:xfrm>
          <a:off x="0" y="0"/>
          <a:ext cx="0" cy="0"/>
          <a:chOff x="0" y="0"/>
          <a:chExt cx="0" cy="0"/>
        </a:xfrm>
      </p:grpSpPr>
      <p:pic>
        <p:nvPicPr>
          <p:cNvPr id="559" name="Google Shape;559;p9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11162"/>
            <a:ext cx="9142856" cy="5165184"/>
          </a:xfrm>
          <a:prstGeom prst="rect">
            <a:avLst/>
          </a:prstGeom>
          <a:noFill/>
          <a:ln>
            <a:noFill/>
          </a:ln>
        </p:spPr>
      </p:pic>
      <p:sp>
        <p:nvSpPr>
          <p:cNvPr id="560" name="Google Shape;560;p93"/>
          <p:cNvSpPr txBox="1">
            <a:spLocks noGrp="1"/>
          </p:cNvSpPr>
          <p:nvPr>
            <p:ph type="sldNum" idx="12"/>
          </p:nvPr>
        </p:nvSpPr>
        <p:spPr>
          <a:xfrm>
            <a:off x="6909178" y="4871006"/>
            <a:ext cx="2057400" cy="276900"/>
          </a:xfrm>
          <a:prstGeom prst="rect">
            <a:avLst/>
          </a:prstGeom>
        </p:spPr>
        <p:txBody>
          <a:bodyPr spcFirstLastPara="1" wrap="square" lIns="91425" tIns="91425" rIns="91425" bIns="91425" anchor="t" anchorCtr="0">
            <a:spAutoFit/>
          </a:bodyPr>
          <a:lstStyle>
            <a:lvl1pPr lvl="0" algn="r" rtl="0">
              <a:buClr>
                <a:srgbClr val="4B4B4B"/>
              </a:buClr>
              <a:buSzPts val="900"/>
              <a:buFont typeface="Arial"/>
              <a:buNone/>
              <a:defRPr sz="600">
                <a:solidFill>
                  <a:schemeClr val="lt1"/>
                </a:solidFill>
                <a:latin typeface="Barlow Light"/>
                <a:ea typeface="Barlow Light"/>
                <a:cs typeface="Barlow Light"/>
                <a:sym typeface="Barlow Light"/>
              </a:defRPr>
            </a:lvl1pPr>
            <a:lvl2pPr lvl="1" algn="r" rtl="0">
              <a:buClr>
                <a:srgbClr val="4B4B4B"/>
              </a:buClr>
              <a:buSzPts val="900"/>
              <a:buFont typeface="Arial"/>
              <a:buNone/>
              <a:defRPr sz="600">
                <a:solidFill>
                  <a:schemeClr val="lt1"/>
                </a:solidFill>
                <a:latin typeface="Barlow Light"/>
                <a:ea typeface="Barlow Light"/>
                <a:cs typeface="Barlow Light"/>
                <a:sym typeface="Barlow Light"/>
              </a:defRPr>
            </a:lvl2pPr>
            <a:lvl3pPr lvl="2" algn="r" rtl="0">
              <a:buClr>
                <a:srgbClr val="4B4B4B"/>
              </a:buClr>
              <a:buSzPts val="900"/>
              <a:buFont typeface="Arial"/>
              <a:buNone/>
              <a:defRPr sz="600">
                <a:solidFill>
                  <a:schemeClr val="lt1"/>
                </a:solidFill>
                <a:latin typeface="Barlow Light"/>
                <a:ea typeface="Barlow Light"/>
                <a:cs typeface="Barlow Light"/>
                <a:sym typeface="Barlow Light"/>
              </a:defRPr>
            </a:lvl3pPr>
            <a:lvl4pPr lvl="3" algn="r" rtl="0">
              <a:buClr>
                <a:srgbClr val="4B4B4B"/>
              </a:buClr>
              <a:buSzPts val="900"/>
              <a:buFont typeface="Arial"/>
              <a:buNone/>
              <a:defRPr sz="600">
                <a:solidFill>
                  <a:schemeClr val="lt1"/>
                </a:solidFill>
                <a:latin typeface="Barlow Light"/>
                <a:ea typeface="Barlow Light"/>
                <a:cs typeface="Barlow Light"/>
                <a:sym typeface="Barlow Light"/>
              </a:defRPr>
            </a:lvl4pPr>
            <a:lvl5pPr lvl="4" algn="r" rtl="0">
              <a:buClr>
                <a:srgbClr val="4B4B4B"/>
              </a:buClr>
              <a:buSzPts val="900"/>
              <a:buFont typeface="Arial"/>
              <a:buNone/>
              <a:defRPr sz="600">
                <a:solidFill>
                  <a:schemeClr val="lt1"/>
                </a:solidFill>
                <a:latin typeface="Barlow Light"/>
                <a:ea typeface="Barlow Light"/>
                <a:cs typeface="Barlow Light"/>
                <a:sym typeface="Barlow Light"/>
              </a:defRPr>
            </a:lvl5pPr>
            <a:lvl6pPr lvl="5" algn="r" rtl="0">
              <a:buClr>
                <a:srgbClr val="4B4B4B"/>
              </a:buClr>
              <a:buSzPts val="900"/>
              <a:buFont typeface="Arial"/>
              <a:buNone/>
              <a:defRPr sz="600">
                <a:solidFill>
                  <a:schemeClr val="lt1"/>
                </a:solidFill>
                <a:latin typeface="Barlow Light"/>
                <a:ea typeface="Barlow Light"/>
                <a:cs typeface="Barlow Light"/>
                <a:sym typeface="Barlow Light"/>
              </a:defRPr>
            </a:lvl6pPr>
            <a:lvl7pPr lvl="6" algn="r" rtl="0">
              <a:buClr>
                <a:srgbClr val="4B4B4B"/>
              </a:buClr>
              <a:buSzPts val="900"/>
              <a:buFont typeface="Arial"/>
              <a:buNone/>
              <a:defRPr sz="600">
                <a:solidFill>
                  <a:schemeClr val="lt1"/>
                </a:solidFill>
                <a:latin typeface="Barlow Light"/>
                <a:ea typeface="Barlow Light"/>
                <a:cs typeface="Barlow Light"/>
                <a:sym typeface="Barlow Light"/>
              </a:defRPr>
            </a:lvl7pPr>
            <a:lvl8pPr lvl="7" algn="r" rtl="0">
              <a:buClr>
                <a:srgbClr val="4B4B4B"/>
              </a:buClr>
              <a:buSzPts val="900"/>
              <a:buFont typeface="Arial"/>
              <a:buNone/>
              <a:defRPr sz="600">
                <a:solidFill>
                  <a:schemeClr val="lt1"/>
                </a:solidFill>
                <a:latin typeface="Barlow Light"/>
                <a:ea typeface="Barlow Light"/>
                <a:cs typeface="Barlow Light"/>
                <a:sym typeface="Barlow Light"/>
              </a:defRPr>
            </a:lvl8pPr>
            <a:lvl9pPr lvl="8" algn="r" rtl="0">
              <a:buClr>
                <a:srgbClr val="4B4B4B"/>
              </a:buClr>
              <a:buSzPts val="900"/>
              <a:buFont typeface="Arial"/>
              <a:buNone/>
              <a:defRPr sz="6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
        <p:nvSpPr>
          <p:cNvPr id="561" name="Google Shape;561;p93"/>
          <p:cNvSpPr txBox="1"/>
          <p:nvPr/>
        </p:nvSpPr>
        <p:spPr>
          <a:xfrm>
            <a:off x="242973" y="4870925"/>
            <a:ext cx="3921600" cy="2679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rgbClr val="000000"/>
              </a:buClr>
              <a:buSzPts val="400"/>
              <a:buFont typeface="Arial"/>
              <a:buNone/>
            </a:pPr>
            <a:r>
              <a:rPr lang="en" sz="600" b="1">
                <a:solidFill>
                  <a:srgbClr val="FFFFFF"/>
                </a:solidFill>
                <a:latin typeface="Barlow"/>
                <a:ea typeface="Barlow"/>
                <a:cs typeface="Barlow"/>
                <a:sym typeface="Barlow"/>
              </a:rPr>
              <a:t>**Client-Name**  |  </a:t>
            </a:r>
            <a:r>
              <a:rPr lang="en" sz="600">
                <a:solidFill>
                  <a:srgbClr val="FFFFFF"/>
                </a:solidFill>
                <a:latin typeface="Barlow"/>
                <a:ea typeface="Barlow"/>
                <a:cs typeface="Barlow"/>
                <a:sym typeface="Barlow"/>
              </a:rPr>
              <a:t>Proposal for Work</a:t>
            </a:r>
            <a:endParaRPr sz="600">
              <a:solidFill>
                <a:srgbClr val="FFFFFF"/>
              </a:solidFill>
              <a:latin typeface="Barlow"/>
              <a:ea typeface="Barlow"/>
              <a:cs typeface="Barlow"/>
              <a:sym typeface="Barlow"/>
            </a:endParaRPr>
          </a:p>
          <a:p>
            <a:pPr marL="0" lvl="0" indent="0" algn="l" rtl="0">
              <a:lnSpc>
                <a:spcPct val="115000"/>
              </a:lnSpc>
              <a:spcBef>
                <a:spcPts val="0"/>
              </a:spcBef>
              <a:spcAft>
                <a:spcPts val="0"/>
              </a:spcAft>
              <a:buNone/>
            </a:pPr>
            <a:endParaRPr sz="600" b="1">
              <a:solidFill>
                <a:srgbClr val="FFFFFF"/>
              </a:solidFill>
              <a:latin typeface="Barlow"/>
              <a:ea typeface="Barlow"/>
              <a:cs typeface="Barlow"/>
              <a:sym typeface="Barlow"/>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 Large Headline">
  <p:cSld name="Title and Text_3_1">
    <p:bg>
      <p:bgPr>
        <a:solidFill>
          <a:schemeClr val="lt1"/>
        </a:solidFill>
        <a:effectLst/>
      </p:bgPr>
    </p:bg>
    <p:spTree>
      <p:nvGrpSpPr>
        <p:cNvPr id="1" name="Shape 72"/>
        <p:cNvGrpSpPr/>
        <p:nvPr/>
      </p:nvGrpSpPr>
      <p:grpSpPr>
        <a:xfrm>
          <a:off x="0" y="0"/>
          <a:ext cx="0" cy="0"/>
          <a:chOff x="0" y="0"/>
          <a:chExt cx="0" cy="0"/>
        </a:xfrm>
      </p:grpSpPr>
      <p:grpSp>
        <p:nvGrpSpPr>
          <p:cNvPr id="73" name="Google Shape;73;p10"/>
          <p:cNvGrpSpPr/>
          <p:nvPr/>
        </p:nvGrpSpPr>
        <p:grpSpPr>
          <a:xfrm>
            <a:off x="333353" y="4123654"/>
            <a:ext cx="1108012" cy="727347"/>
            <a:chOff x="4379643" y="755300"/>
            <a:chExt cx="3206982" cy="2105200"/>
          </a:xfrm>
        </p:grpSpPr>
        <p:sp>
          <p:nvSpPr>
            <p:cNvPr id="74" name="Google Shape;74;p10"/>
            <p:cNvSpPr/>
            <p:nvPr/>
          </p:nvSpPr>
          <p:spPr>
            <a:xfrm>
              <a:off x="4379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5" name="Google Shape;75;p10"/>
            <p:cNvSpPr/>
            <p:nvPr/>
          </p:nvSpPr>
          <p:spPr>
            <a:xfrm>
              <a:off x="52432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6" name="Google Shape;76;p10"/>
            <p:cNvSpPr/>
            <p:nvPr/>
          </p:nvSpPr>
          <p:spPr>
            <a:xfrm>
              <a:off x="6157643"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7" name="Google Shape;77;p10"/>
            <p:cNvSpPr/>
            <p:nvPr/>
          </p:nvSpPr>
          <p:spPr>
            <a:xfrm>
              <a:off x="7065525" y="15427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8" name="Google Shape;78;p10"/>
            <p:cNvSpPr/>
            <p:nvPr/>
          </p:nvSpPr>
          <p:spPr>
            <a:xfrm>
              <a:off x="4379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9" name="Google Shape;79;p10"/>
            <p:cNvSpPr/>
            <p:nvPr/>
          </p:nvSpPr>
          <p:spPr>
            <a:xfrm>
              <a:off x="52432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 name="Google Shape;80;p10"/>
            <p:cNvSpPr/>
            <p:nvPr/>
          </p:nvSpPr>
          <p:spPr>
            <a:xfrm>
              <a:off x="6157643"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 name="Google Shape;81;p10"/>
            <p:cNvSpPr/>
            <p:nvPr/>
          </p:nvSpPr>
          <p:spPr>
            <a:xfrm>
              <a:off x="7065525" y="23301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2" name="Google Shape;82;p10"/>
            <p:cNvSpPr/>
            <p:nvPr/>
          </p:nvSpPr>
          <p:spPr>
            <a:xfrm>
              <a:off x="4379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3" name="Google Shape;83;p10"/>
            <p:cNvSpPr/>
            <p:nvPr/>
          </p:nvSpPr>
          <p:spPr>
            <a:xfrm>
              <a:off x="52432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4" name="Google Shape;84;p10"/>
            <p:cNvSpPr/>
            <p:nvPr/>
          </p:nvSpPr>
          <p:spPr>
            <a:xfrm>
              <a:off x="6157643"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5" name="Google Shape;85;p10"/>
            <p:cNvSpPr/>
            <p:nvPr/>
          </p:nvSpPr>
          <p:spPr>
            <a:xfrm>
              <a:off x="7065525" y="755300"/>
              <a:ext cx="521100" cy="5304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sp>
        <p:nvSpPr>
          <p:cNvPr id="86" name="Google Shape;86;p10"/>
          <p:cNvSpPr txBox="1">
            <a:spLocks noGrp="1"/>
          </p:cNvSpPr>
          <p:nvPr>
            <p:ph type="sldNum" idx="1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cxnSp>
        <p:nvCxnSpPr>
          <p:cNvPr id="87" name="Google Shape;87;p10"/>
          <p:cNvCxnSpPr/>
          <p:nvPr/>
        </p:nvCxnSpPr>
        <p:spPr>
          <a:xfrm flipH="1">
            <a:off x="438300" y="525800"/>
            <a:ext cx="3300" cy="566100"/>
          </a:xfrm>
          <a:prstGeom prst="straightConnector1">
            <a:avLst/>
          </a:prstGeom>
          <a:noFill/>
          <a:ln w="38100" cap="flat" cmpd="sng">
            <a:solidFill>
              <a:srgbClr val="D9A729"/>
            </a:solidFill>
            <a:prstDash val="solid"/>
            <a:round/>
            <a:headEnd type="none" w="med" len="med"/>
            <a:tailEnd type="none" w="med" len="med"/>
          </a:ln>
        </p:spPr>
      </p:cxnSp>
      <p:sp>
        <p:nvSpPr>
          <p:cNvPr id="88" name="Google Shape;88;p10"/>
          <p:cNvSpPr txBox="1">
            <a:spLocks noGrp="1"/>
          </p:cNvSpPr>
          <p:nvPr>
            <p:ph type="title"/>
          </p:nvPr>
        </p:nvSpPr>
        <p:spPr>
          <a:xfrm>
            <a:off x="672375" y="434150"/>
            <a:ext cx="2870100" cy="749400"/>
          </a:xfrm>
          <a:prstGeom prst="rect">
            <a:avLst/>
          </a:prstGeom>
        </p:spPr>
        <p:txBody>
          <a:bodyPr spcFirstLastPara="1" wrap="square" lIns="36575" tIns="36575" rIns="36575" bIns="36575" anchor="ctr" anchorCtr="0">
            <a:noAutofit/>
          </a:bodyPr>
          <a:lstStyle>
            <a:lvl1pPr lvl="0" rtl="0">
              <a:lnSpc>
                <a:spcPct val="90000"/>
              </a:lnSpc>
              <a:spcBef>
                <a:spcPts val="0"/>
              </a:spcBef>
              <a:spcAft>
                <a:spcPts val="0"/>
              </a:spcAft>
              <a:buClr>
                <a:schemeClr val="dk1"/>
              </a:buClr>
              <a:buSzPts val="2400"/>
              <a:buNone/>
              <a:defRPr sz="2400">
                <a:solidFill>
                  <a:schemeClr val="dk1"/>
                </a:solidFill>
              </a:defRPr>
            </a:lvl1pPr>
            <a:lvl2pPr lvl="1"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2pPr>
            <a:lvl3pPr lvl="2"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3pPr>
            <a:lvl4pPr lvl="3"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4pPr>
            <a:lvl5pPr lvl="4"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5pPr>
            <a:lvl6pPr lvl="5"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6pPr>
            <a:lvl7pPr lvl="6"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7pPr>
            <a:lvl8pPr lvl="7"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8pPr>
            <a:lvl9pPr lvl="8" rtl="0">
              <a:lnSpc>
                <a:spcPct val="80000"/>
              </a:lnSpc>
              <a:spcBef>
                <a:spcPts val="0"/>
              </a:spcBef>
              <a:spcAft>
                <a:spcPts val="0"/>
              </a:spcAft>
              <a:buSzPts val="3000"/>
              <a:buFont typeface="DM Serif Display"/>
              <a:buNone/>
              <a:defRPr sz="3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References Blank Slide">
  <p:cSld name="Blank 2_2_1_3">
    <p:bg>
      <p:bgPr>
        <a:solidFill>
          <a:srgbClr val="FEFDFF"/>
        </a:solidFill>
        <a:effectLst/>
      </p:bgPr>
    </p:bg>
    <p:spTree>
      <p:nvGrpSpPr>
        <p:cNvPr id="1" name="Shape 562"/>
        <p:cNvGrpSpPr/>
        <p:nvPr/>
      </p:nvGrpSpPr>
      <p:grpSpPr>
        <a:xfrm>
          <a:off x="0" y="0"/>
          <a:ext cx="0" cy="0"/>
          <a:chOff x="0" y="0"/>
          <a:chExt cx="0" cy="0"/>
        </a:xfrm>
      </p:grpSpPr>
      <p:sp>
        <p:nvSpPr>
          <p:cNvPr id="563" name="Google Shape;563;p94"/>
          <p:cNvSpPr/>
          <p:nvPr/>
        </p:nvSpPr>
        <p:spPr>
          <a:xfrm>
            <a:off x="0" y="4759988"/>
            <a:ext cx="91518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64" name="Google Shape;564;p94"/>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565" name="Google Shape;565;p94"/>
          <p:cNvSpPr txBox="1"/>
          <p:nvPr/>
        </p:nvSpPr>
        <p:spPr>
          <a:xfrm>
            <a:off x="242981" y="4870922"/>
            <a:ext cx="26790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The College of Idaho  |  Proposal for Work</a:t>
            </a:r>
            <a:endParaRPr sz="600" b="1">
              <a:solidFill>
                <a:srgbClr val="1F465F"/>
              </a:solidFill>
              <a:latin typeface="Barlow"/>
              <a:ea typeface="Barlow"/>
              <a:cs typeface="Barlow"/>
              <a:sym typeface="Barlow"/>
            </a:endParaRPr>
          </a:p>
        </p:txBody>
      </p:sp>
      <p:sp>
        <p:nvSpPr>
          <p:cNvPr id="566" name="Google Shape;566;p94"/>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Case Studies</a:t>
            </a:r>
            <a:endParaRPr sz="900" b="1">
              <a:latin typeface="Barlow"/>
              <a:ea typeface="Barlow"/>
              <a:cs typeface="Barlow"/>
              <a:sym typeface="Barlow"/>
            </a:endParaRPr>
          </a:p>
        </p:txBody>
      </p:sp>
      <p:pic>
        <p:nvPicPr>
          <p:cNvPr id="567" name="Google Shape;567;p9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Maroon Background 1">
  <p:cSld name="Title and Text_1_1">
    <p:bg>
      <p:bgPr>
        <a:gradFill>
          <a:gsLst>
            <a:gs pos="0">
              <a:schemeClr val="accent1"/>
            </a:gs>
            <a:gs pos="80000">
              <a:srgbClr val="430514"/>
            </a:gs>
            <a:gs pos="100000">
              <a:schemeClr val="dk1"/>
            </a:gs>
          </a:gsLst>
          <a:lin ang="8100019" scaled="0"/>
        </a:gradFill>
        <a:effectLst/>
      </p:bgPr>
    </p:bg>
    <p:spTree>
      <p:nvGrpSpPr>
        <p:cNvPr id="1" name="Shape 568"/>
        <p:cNvGrpSpPr/>
        <p:nvPr/>
      </p:nvGrpSpPr>
      <p:grpSpPr>
        <a:xfrm>
          <a:off x="0" y="0"/>
          <a:ext cx="0" cy="0"/>
          <a:chOff x="0" y="0"/>
          <a:chExt cx="0" cy="0"/>
        </a:xfrm>
      </p:grpSpPr>
      <p:sp>
        <p:nvSpPr>
          <p:cNvPr id="569" name="Google Shape;569;p95"/>
          <p:cNvSpPr txBox="1">
            <a:spLocks noGrp="1"/>
          </p:cNvSpPr>
          <p:nvPr>
            <p:ph type="sldNum" idx="12"/>
          </p:nvPr>
        </p:nvSpPr>
        <p:spPr>
          <a:xfrm>
            <a:off x="7670802" y="4845150"/>
            <a:ext cx="10317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
        <p:nvSpPr>
          <p:cNvPr id="570" name="Google Shape;570;p95"/>
          <p:cNvSpPr txBox="1"/>
          <p:nvPr/>
        </p:nvSpPr>
        <p:spPr>
          <a:xfrm>
            <a:off x="441595" y="4837350"/>
            <a:ext cx="23292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a:solidFill>
                  <a:schemeClr val="lt1"/>
                </a:solidFill>
                <a:latin typeface="Barlow SemiBold"/>
                <a:ea typeface="Barlow SemiBold"/>
                <a:cs typeface="Barlow SemiBold"/>
                <a:sym typeface="Barlow SemiBold"/>
              </a:rPr>
              <a:t>University Name  —  Proposal for Work</a:t>
            </a:r>
            <a:endParaRPr sz="6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571"/>
        <p:cNvGrpSpPr/>
        <p:nvPr/>
      </p:nvGrpSpPr>
      <p:grpSpPr>
        <a:xfrm>
          <a:off x="0" y="0"/>
          <a:ext cx="0" cy="0"/>
          <a:chOff x="0" y="0"/>
          <a:chExt cx="0" cy="0"/>
        </a:xfrm>
      </p:grpSpPr>
      <p:sp>
        <p:nvSpPr>
          <p:cNvPr id="572" name="Google Shape;572;p96"/>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DM Serif Display"/>
              <a:buNone/>
              <a:defRPr sz="4400" b="0">
                <a:solidFill>
                  <a:srgbClr val="FFFFFF"/>
                </a:solidFill>
                <a:latin typeface="DM Serif Display"/>
                <a:ea typeface="DM Serif Display"/>
                <a:cs typeface="DM Serif Display"/>
                <a:sym typeface="DM Serif Display"/>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573" name="Google Shape;573;p96"/>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dot border, gold bar">
  <p:cSld name="CUSTOM_5_1">
    <p:spTree>
      <p:nvGrpSpPr>
        <p:cNvPr id="1" name="Shape 574"/>
        <p:cNvGrpSpPr/>
        <p:nvPr/>
      </p:nvGrpSpPr>
      <p:grpSpPr>
        <a:xfrm>
          <a:off x="0" y="0"/>
          <a:ext cx="0" cy="0"/>
          <a:chOff x="0" y="0"/>
          <a:chExt cx="0" cy="0"/>
        </a:xfrm>
      </p:grpSpPr>
      <p:sp>
        <p:nvSpPr>
          <p:cNvPr id="575" name="Google Shape;575;p97"/>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576" name="Google Shape;576;p97"/>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pic>
        <p:nvPicPr>
          <p:cNvPr id="577" name="Google Shape;577;p9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578" name="Google Shape;578;p97"/>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579" name="Google Shape;579;p97"/>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580" name="Google Shape;580;p97"/>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581" name="Google Shape;581;p97"/>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582" name="Google Shape;582;p97"/>
          <p:cNvCxnSpPr/>
          <p:nvPr/>
        </p:nvCxnSpPr>
        <p:spPr>
          <a:xfrm>
            <a:off x="4495225" y="0"/>
            <a:ext cx="0" cy="155100"/>
          </a:xfrm>
          <a:prstGeom prst="straightConnector1">
            <a:avLst/>
          </a:prstGeom>
          <a:noFill/>
          <a:ln w="9525" cap="flat" cmpd="sng">
            <a:solidFill>
              <a:srgbClr val="E3A90C"/>
            </a:solidFill>
            <a:prstDash val="dot"/>
            <a:round/>
            <a:headEnd type="none" w="med" len="med"/>
            <a:tailEnd type="none" w="med" len="med"/>
          </a:ln>
        </p:spPr>
      </p:cxnSp>
      <p:sp>
        <p:nvSpPr>
          <p:cNvPr id="583" name="Google Shape;583;p97"/>
          <p:cNvSpPr txBox="1"/>
          <p:nvPr/>
        </p:nvSpPr>
        <p:spPr>
          <a:xfrm>
            <a:off x="460300" y="4767675"/>
            <a:ext cx="2459100" cy="23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4B4B4B"/>
                </a:solidFill>
                <a:latin typeface="Barlow"/>
                <a:ea typeface="Barlow"/>
                <a:cs typeface="Barlow"/>
                <a:sym typeface="Barlow"/>
              </a:rPr>
              <a:t>Utah State University  </a:t>
            </a:r>
            <a:r>
              <a:rPr lang="en" sz="800" b="1">
                <a:solidFill>
                  <a:srgbClr val="D6A802"/>
                </a:solidFill>
                <a:latin typeface="Barlow"/>
                <a:ea typeface="Barlow"/>
                <a:cs typeface="Barlow"/>
                <a:sym typeface="Barlow"/>
              </a:rPr>
              <a:t>|  </a:t>
            </a:r>
            <a:r>
              <a:rPr lang="en" sz="800">
                <a:solidFill>
                  <a:srgbClr val="4B4B4B"/>
                </a:solidFill>
                <a:latin typeface="Barlow"/>
                <a:ea typeface="Barlow"/>
                <a:cs typeface="Barlow"/>
                <a:sym typeface="Barlow"/>
              </a:rPr>
              <a:t>Strategic Discovery </a:t>
            </a:r>
            <a:endParaRPr sz="800">
              <a:solidFill>
                <a:srgbClr val="4B4B4B"/>
              </a:solidFill>
              <a:latin typeface="Barlow"/>
              <a:ea typeface="Barlow"/>
              <a:cs typeface="Barlow"/>
              <a:sym typeface="Barlow"/>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dot border, no bar 1">
  <p:cSld name="CUSTOM_5_1_3">
    <p:spTree>
      <p:nvGrpSpPr>
        <p:cNvPr id="1" name="Shape 584"/>
        <p:cNvGrpSpPr/>
        <p:nvPr/>
      </p:nvGrpSpPr>
      <p:grpSpPr>
        <a:xfrm>
          <a:off x="0" y="0"/>
          <a:ext cx="0" cy="0"/>
          <a:chOff x="0" y="0"/>
          <a:chExt cx="0" cy="0"/>
        </a:xfrm>
      </p:grpSpPr>
      <p:sp>
        <p:nvSpPr>
          <p:cNvPr id="585" name="Google Shape;585;p98"/>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586" name="Google Shape;586;p98"/>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587" name="Google Shape;587;p98"/>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588" name="Google Shape;588;p9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589" name="Google Shape;589;p98"/>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590" name="Google Shape;590;p98"/>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591" name="Google Shape;591;p98"/>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592" name="Google Shape;592;p98"/>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593" name="Google Shape;593;p98"/>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dot border, blue bar 1">
  <p:cSld name="CUSTOM_5_1_2">
    <p:spTree>
      <p:nvGrpSpPr>
        <p:cNvPr id="1" name="Shape 594"/>
        <p:cNvGrpSpPr/>
        <p:nvPr/>
      </p:nvGrpSpPr>
      <p:grpSpPr>
        <a:xfrm>
          <a:off x="0" y="0"/>
          <a:ext cx="0" cy="0"/>
          <a:chOff x="0" y="0"/>
          <a:chExt cx="0" cy="0"/>
        </a:xfrm>
      </p:grpSpPr>
      <p:sp>
        <p:nvSpPr>
          <p:cNvPr id="595" name="Google Shape;595;p99"/>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596" name="Google Shape;596;p99"/>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pic>
        <p:nvPicPr>
          <p:cNvPr id="597" name="Google Shape;597;p9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598" name="Google Shape;598;p99"/>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599" name="Google Shape;599;p99"/>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600" name="Google Shape;600;p99"/>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601" name="Google Shape;601;p99"/>
          <p:cNvSpPr/>
          <p:nvPr/>
        </p:nvSpPr>
        <p:spPr>
          <a:xfrm rot="-5400000" flipH="1">
            <a:off x="-316675" y="872325"/>
            <a:ext cx="1816800" cy="71400"/>
          </a:xfrm>
          <a:prstGeom prst="rect">
            <a:avLst/>
          </a:prstGeom>
          <a:solidFill>
            <a:srgbClr val="D9A72A"/>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02" name="Google Shape;602;p99"/>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603" name="Google Shape;603;p99"/>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
        <p:nvSpPr>
          <p:cNvPr id="604" name="Google Shape;604;p99"/>
          <p:cNvSpPr txBox="1"/>
          <p:nvPr/>
        </p:nvSpPr>
        <p:spPr>
          <a:xfrm>
            <a:off x="460300" y="4767675"/>
            <a:ext cx="2459100" cy="23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4B4B4B"/>
                </a:solidFill>
                <a:latin typeface="Barlow"/>
                <a:ea typeface="Barlow"/>
                <a:cs typeface="Barlow"/>
                <a:sym typeface="Barlow"/>
              </a:rPr>
              <a:t>Utah State University  </a:t>
            </a:r>
            <a:r>
              <a:rPr lang="en" sz="800" b="1">
                <a:solidFill>
                  <a:srgbClr val="D6A802"/>
                </a:solidFill>
                <a:latin typeface="Barlow"/>
                <a:ea typeface="Barlow"/>
                <a:cs typeface="Barlow"/>
                <a:sym typeface="Barlow"/>
              </a:rPr>
              <a:t>|  </a:t>
            </a:r>
            <a:r>
              <a:rPr lang="en" sz="800">
                <a:solidFill>
                  <a:srgbClr val="4B4B4B"/>
                </a:solidFill>
                <a:latin typeface="Barlow"/>
                <a:ea typeface="Barlow"/>
                <a:cs typeface="Barlow"/>
                <a:sym typeface="Barlow"/>
              </a:rPr>
              <a:t>Strategic Discovery </a:t>
            </a:r>
            <a:endParaRPr sz="800">
              <a:solidFill>
                <a:srgbClr val="4B4B4B"/>
              </a:solidFill>
              <a:latin typeface="Barlow"/>
              <a:ea typeface="Barlow"/>
              <a:cs typeface="Barlow"/>
              <a:sym typeface="Barlow"/>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dot border, product">
  <p:cSld name="CUSTOM_5_1_1">
    <p:spTree>
      <p:nvGrpSpPr>
        <p:cNvPr id="1" name="Shape 605"/>
        <p:cNvGrpSpPr/>
        <p:nvPr/>
      </p:nvGrpSpPr>
      <p:grpSpPr>
        <a:xfrm>
          <a:off x="0" y="0"/>
          <a:ext cx="0" cy="0"/>
          <a:chOff x="0" y="0"/>
          <a:chExt cx="0" cy="0"/>
        </a:xfrm>
      </p:grpSpPr>
      <p:sp>
        <p:nvSpPr>
          <p:cNvPr id="606" name="Google Shape;606;p100"/>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607" name="Google Shape;607;p100"/>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lvl1pPr lvl="0" rtl="0">
              <a:buClr>
                <a:srgbClr val="4B4B4B"/>
              </a:buClr>
              <a:buSzPts val="900"/>
              <a:buFont typeface="Arial"/>
              <a:buNone/>
              <a:defRPr>
                <a:solidFill>
                  <a:srgbClr val="850928"/>
                </a:solidFill>
              </a:defRPr>
            </a:lvl1pPr>
            <a:lvl2pPr lvl="1" rtl="0">
              <a:buClr>
                <a:srgbClr val="4B4B4B"/>
              </a:buClr>
              <a:buSzPts val="900"/>
              <a:buFont typeface="Arial"/>
              <a:buNone/>
              <a:defRPr>
                <a:solidFill>
                  <a:srgbClr val="850928"/>
                </a:solidFill>
              </a:defRPr>
            </a:lvl2pPr>
            <a:lvl3pPr lvl="2" rtl="0">
              <a:buClr>
                <a:srgbClr val="4B4B4B"/>
              </a:buClr>
              <a:buSzPts val="900"/>
              <a:buFont typeface="Arial"/>
              <a:buNone/>
              <a:defRPr>
                <a:solidFill>
                  <a:srgbClr val="850928"/>
                </a:solidFill>
              </a:defRPr>
            </a:lvl3pPr>
            <a:lvl4pPr lvl="3" rtl="0">
              <a:buClr>
                <a:srgbClr val="4B4B4B"/>
              </a:buClr>
              <a:buSzPts val="900"/>
              <a:buFont typeface="Arial"/>
              <a:buNone/>
              <a:defRPr>
                <a:solidFill>
                  <a:srgbClr val="850928"/>
                </a:solidFill>
              </a:defRPr>
            </a:lvl4pPr>
            <a:lvl5pPr lvl="4" rtl="0">
              <a:buClr>
                <a:srgbClr val="4B4B4B"/>
              </a:buClr>
              <a:buSzPts val="900"/>
              <a:buFont typeface="Arial"/>
              <a:buNone/>
              <a:defRPr>
                <a:solidFill>
                  <a:srgbClr val="850928"/>
                </a:solidFill>
              </a:defRPr>
            </a:lvl5pPr>
            <a:lvl6pPr lvl="5" rtl="0">
              <a:buClr>
                <a:srgbClr val="4B4B4B"/>
              </a:buClr>
              <a:buSzPts val="900"/>
              <a:buFont typeface="Arial"/>
              <a:buNone/>
              <a:defRPr>
                <a:solidFill>
                  <a:srgbClr val="850928"/>
                </a:solidFill>
              </a:defRPr>
            </a:lvl6pPr>
            <a:lvl7pPr lvl="6" rtl="0">
              <a:buClr>
                <a:srgbClr val="4B4B4B"/>
              </a:buClr>
              <a:buSzPts val="900"/>
              <a:buFont typeface="Arial"/>
              <a:buNone/>
              <a:defRPr>
                <a:solidFill>
                  <a:srgbClr val="850928"/>
                </a:solidFill>
              </a:defRPr>
            </a:lvl7pPr>
            <a:lvl8pPr lvl="7" rtl="0">
              <a:buClr>
                <a:srgbClr val="4B4B4B"/>
              </a:buClr>
              <a:buSzPts val="900"/>
              <a:buFont typeface="Arial"/>
              <a:buNone/>
              <a:defRPr>
                <a:solidFill>
                  <a:srgbClr val="850928"/>
                </a:solidFill>
              </a:defRPr>
            </a:lvl8pPr>
            <a:lvl9pPr lvl="8" rtl="0">
              <a:buClr>
                <a:srgbClr val="4B4B4B"/>
              </a:buClr>
              <a:buSzPts val="900"/>
              <a:buFont typeface="Arial"/>
              <a:buNone/>
              <a:defRPr>
                <a:solidFill>
                  <a:srgbClr val="850928"/>
                </a:solidFill>
              </a:defRPr>
            </a:lvl9pPr>
          </a:lstStyle>
          <a:p>
            <a:pPr marL="0" lvl="0" indent="0" algn="r" rtl="0">
              <a:spcBef>
                <a:spcPts val="0"/>
              </a:spcBef>
              <a:spcAft>
                <a:spcPts val="0"/>
              </a:spcAft>
              <a:buNone/>
            </a:pPr>
            <a:fld id="{00000000-1234-1234-1234-123412341234}" type="slidenum">
              <a:rPr lang="en"/>
              <a:t>‹#›</a:t>
            </a:fld>
            <a:endParaRPr/>
          </a:p>
        </p:txBody>
      </p:sp>
      <p:sp>
        <p:nvSpPr>
          <p:cNvPr id="608" name="Google Shape;608;p100"/>
          <p:cNvSpPr txBox="1">
            <a:spLocks noGrp="1"/>
          </p:cNvSpPr>
          <p:nvPr>
            <p:ph type="sldNum" idx="3"/>
          </p:nvPr>
        </p:nvSpPr>
        <p:spPr>
          <a:xfrm>
            <a:off x="404051" y="4819450"/>
            <a:ext cx="2854800" cy="177000"/>
          </a:xfrm>
          <a:prstGeom prst="rect">
            <a:avLst/>
          </a:prstGeom>
        </p:spPr>
        <p:txBody>
          <a:bodyPr spcFirstLastPara="1" wrap="square" lIns="19050" tIns="19050" rIns="19050" bIns="19050" anchor="t" anchorCtr="0">
            <a:spAutoFit/>
          </a:bodyPr>
          <a:lstStyle>
            <a:lvl1pPr lvl="0" algn="l" rtl="0">
              <a:buNone/>
              <a:defRPr>
                <a:solidFill>
                  <a:schemeClr val="accent4"/>
                </a:solidFill>
              </a:defRPr>
            </a:lvl1pPr>
            <a:lvl2pPr lvl="1" algn="l" rtl="0">
              <a:buNone/>
              <a:defRPr>
                <a:solidFill>
                  <a:schemeClr val="accent4"/>
                </a:solidFill>
              </a:defRPr>
            </a:lvl2pPr>
            <a:lvl3pPr lvl="2" algn="l" rtl="0">
              <a:buNone/>
              <a:defRPr>
                <a:solidFill>
                  <a:schemeClr val="accent4"/>
                </a:solidFill>
              </a:defRPr>
            </a:lvl3pPr>
            <a:lvl4pPr lvl="3" algn="l" rtl="0">
              <a:buNone/>
              <a:defRPr>
                <a:solidFill>
                  <a:schemeClr val="accent4"/>
                </a:solidFill>
              </a:defRPr>
            </a:lvl4pPr>
            <a:lvl5pPr lvl="4" algn="l" rtl="0">
              <a:buNone/>
              <a:defRPr>
                <a:solidFill>
                  <a:schemeClr val="accent4"/>
                </a:solidFill>
              </a:defRPr>
            </a:lvl5pPr>
            <a:lvl6pPr lvl="5" algn="l" rtl="0">
              <a:buNone/>
              <a:defRPr>
                <a:solidFill>
                  <a:schemeClr val="accent4"/>
                </a:solidFill>
              </a:defRPr>
            </a:lvl6pPr>
            <a:lvl7pPr lvl="6" algn="l" rtl="0">
              <a:buNone/>
              <a:defRPr>
                <a:solidFill>
                  <a:schemeClr val="accent4"/>
                </a:solidFill>
              </a:defRPr>
            </a:lvl7pPr>
            <a:lvl8pPr lvl="7" algn="l" rtl="0">
              <a:buNone/>
              <a:defRPr>
                <a:solidFill>
                  <a:schemeClr val="accent4"/>
                </a:solidFill>
              </a:defRPr>
            </a:lvl8pPr>
            <a:lvl9pPr lvl="8" algn="l" rtl="0">
              <a:buNone/>
              <a:defRPr>
                <a:solidFill>
                  <a:schemeClr val="accent4"/>
                </a:solidFill>
              </a:defRPr>
            </a:lvl9pPr>
          </a:lstStyle>
          <a:p>
            <a:pPr marL="0" lvl="0" indent="0" algn="l" rtl="0">
              <a:spcBef>
                <a:spcPts val="0"/>
              </a:spcBef>
              <a:spcAft>
                <a:spcPts val="0"/>
              </a:spcAft>
              <a:buNone/>
            </a:pPr>
            <a:r>
              <a:rPr lang="en"/>
              <a:t>University Name </a:t>
            </a:r>
            <a:r>
              <a:rPr lang="en">
                <a:solidFill>
                  <a:srgbClr val="E6BB44"/>
                </a:solidFill>
              </a:rPr>
              <a:t>  |   </a:t>
            </a:r>
            <a:r>
              <a:rPr lang="en"/>
              <a:t>Student Search</a:t>
            </a:r>
            <a:endParaRPr/>
          </a:p>
        </p:txBody>
      </p:sp>
      <p:pic>
        <p:nvPicPr>
          <p:cNvPr id="609" name="Google Shape;609;p10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610" name="Google Shape;610;p100"/>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611" name="Google Shape;611;p100"/>
          <p:cNvCxnSpPr/>
          <p:nvPr/>
        </p:nvCxnSpPr>
        <p:spPr>
          <a:xfrm rot="10800000" flipH="1">
            <a:off x="469400" y="218200"/>
            <a:ext cx="7605300" cy="3000"/>
          </a:xfrm>
          <a:prstGeom prst="straightConnector1">
            <a:avLst/>
          </a:prstGeom>
          <a:noFill/>
          <a:ln w="9525" cap="flat" cmpd="sng">
            <a:solidFill>
              <a:srgbClr val="628B9A"/>
            </a:solidFill>
            <a:prstDash val="dot"/>
            <a:round/>
            <a:headEnd type="none" w="med" len="med"/>
            <a:tailEnd type="none" w="med" len="med"/>
          </a:ln>
        </p:spPr>
      </p:cxnSp>
      <p:cxnSp>
        <p:nvCxnSpPr>
          <p:cNvPr id="612" name="Google Shape;612;p100"/>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613" name="Google Shape;613;p100"/>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614" name="Google Shape;614;p100"/>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4">
  <p:cSld name="TITLE_AND_BODY_5">
    <p:spTree>
      <p:nvGrpSpPr>
        <p:cNvPr id="1" name="Shape 615"/>
        <p:cNvGrpSpPr/>
        <p:nvPr/>
      </p:nvGrpSpPr>
      <p:grpSpPr>
        <a:xfrm>
          <a:off x="0" y="0"/>
          <a:ext cx="0" cy="0"/>
          <a:chOff x="0" y="0"/>
          <a:chExt cx="0" cy="0"/>
        </a:xfrm>
      </p:grpSpPr>
      <p:sp>
        <p:nvSpPr>
          <p:cNvPr id="616" name="Google Shape;616;p101"/>
          <p:cNvSpPr txBox="1">
            <a:spLocks noGrp="1"/>
          </p:cNvSpPr>
          <p:nvPr>
            <p:ph type="title"/>
          </p:nvPr>
        </p:nvSpPr>
        <p:spPr>
          <a:xfrm>
            <a:off x="452436" y="1700213"/>
            <a:ext cx="8239200" cy="17430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rgbClr val="FFFFFF"/>
              </a:buClr>
              <a:buSzPts val="4400"/>
              <a:buFont typeface="Helvetica Neue"/>
              <a:buNone/>
              <a:defRPr sz="4400" b="0">
                <a:solidFill>
                  <a:srgbClr val="FFFFFF"/>
                </a:solidFill>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617" name="Google Shape;617;p101"/>
          <p:cNvSpPr txBox="1">
            <a:spLocks noGrp="1"/>
          </p:cNvSpPr>
          <p:nvPr>
            <p:ph type="sldNum" idx="12"/>
          </p:nvPr>
        </p:nvSpPr>
        <p:spPr>
          <a:xfrm>
            <a:off x="4500562" y="4906962"/>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defRPr>
            </a:lvl9pPr>
          </a:lstStyle>
          <a:p>
            <a:pPr marL="0" lvl="0" indent="0" algn="ctr" rtl="0">
              <a:spcBef>
                <a:spcPts val="0"/>
              </a:spcBef>
              <a:spcAft>
                <a:spcPts val="0"/>
              </a:spcAft>
              <a:buNone/>
            </a:pPr>
            <a:fld id="{00000000-1234-1234-1234-123412341234}" type="slidenum">
              <a:rPr lang="en"/>
              <a:t>‹#›</a:t>
            </a:fld>
            <a:endParaRPr sz="900">
              <a:solidFill>
                <a:schemeClr val="lt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8"/>
        <p:cNvGrpSpPr/>
        <p:nvPr/>
      </p:nvGrpSpPr>
      <p:grpSpPr>
        <a:xfrm>
          <a:off x="0" y="0"/>
          <a:ext cx="0" cy="0"/>
          <a:chOff x="0" y="0"/>
          <a:chExt cx="0" cy="0"/>
        </a:xfrm>
      </p:grpSpPr>
      <p:sp>
        <p:nvSpPr>
          <p:cNvPr id="619" name="Google Shape;619;p102"/>
          <p:cNvSpPr txBox="1">
            <a:spLocks noGrp="1"/>
          </p:cNvSpPr>
          <p:nvPr>
            <p:ph type="title"/>
          </p:nvPr>
        </p:nvSpPr>
        <p:spPr>
          <a:xfrm>
            <a:off x="1339273" y="933896"/>
            <a:ext cx="4233900" cy="72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D6A802"/>
              </a:buClr>
              <a:buSzPts val="2800"/>
              <a:buNone/>
              <a:defRPr sz="5800" b="0" i="0">
                <a:solidFill>
                  <a:srgbClr val="D6A802"/>
                </a:solidFill>
                <a:latin typeface="DM Serif Display"/>
                <a:ea typeface="DM Serif Display"/>
                <a:cs typeface="DM Serif Display"/>
                <a:sym typeface="DM Serif Display"/>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20" name="Google Shape;620;p102"/>
          <p:cNvSpPr txBox="1">
            <a:spLocks noGrp="1"/>
          </p:cNvSpPr>
          <p:nvPr>
            <p:ph type="body" idx="1"/>
          </p:nvPr>
        </p:nvSpPr>
        <p:spPr>
          <a:xfrm>
            <a:off x="1441543" y="2268480"/>
            <a:ext cx="6261000" cy="12117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800"/>
              <a:buNone/>
              <a:defRPr sz="800" b="0" i="0">
                <a:solidFill>
                  <a:schemeClr val="dk1"/>
                </a:solidFill>
                <a:latin typeface="Barlow"/>
                <a:ea typeface="Barlow"/>
                <a:cs typeface="Barlow"/>
                <a:sym typeface="Barlow"/>
              </a:defRPr>
            </a:lvl1pPr>
            <a:lvl2pPr marL="914400" lvl="1" indent="-228600" algn="l" rtl="0">
              <a:lnSpc>
                <a:spcPct val="115000"/>
              </a:lnSpc>
              <a:spcBef>
                <a:spcPts val="1600"/>
              </a:spcBef>
              <a:spcAft>
                <a:spcPts val="0"/>
              </a:spcAft>
              <a:buSzPts val="1400"/>
              <a:buNone/>
              <a:defRPr/>
            </a:lvl2pPr>
            <a:lvl3pPr marL="1371600" lvl="2" indent="-228600" algn="l" rtl="0">
              <a:lnSpc>
                <a:spcPct val="115000"/>
              </a:lnSpc>
              <a:spcBef>
                <a:spcPts val="1600"/>
              </a:spcBef>
              <a:spcAft>
                <a:spcPts val="0"/>
              </a:spcAft>
              <a:buSzPts val="1400"/>
              <a:buNone/>
              <a:defRPr/>
            </a:lvl3pPr>
            <a:lvl4pPr marL="1828800" lvl="3" indent="-228600" algn="l" rtl="0">
              <a:lnSpc>
                <a:spcPct val="115000"/>
              </a:lnSpc>
              <a:spcBef>
                <a:spcPts val="1600"/>
              </a:spcBef>
              <a:spcAft>
                <a:spcPts val="0"/>
              </a:spcAft>
              <a:buSzPts val="1400"/>
              <a:buNone/>
              <a:defRPr/>
            </a:lvl4pPr>
            <a:lvl5pPr marL="2286000" lvl="4" indent="-228600" algn="l" rtl="0">
              <a:lnSpc>
                <a:spcPct val="115000"/>
              </a:lnSpc>
              <a:spcBef>
                <a:spcPts val="1600"/>
              </a:spcBef>
              <a:spcAft>
                <a:spcPts val="0"/>
              </a:spcAft>
              <a:buSzPts val="1400"/>
              <a:buNone/>
              <a:defRPr/>
            </a:lvl5pPr>
            <a:lvl6pPr marL="2743200" lvl="5" indent="-228600" algn="l" rtl="0">
              <a:lnSpc>
                <a:spcPct val="115000"/>
              </a:lnSpc>
              <a:spcBef>
                <a:spcPts val="1600"/>
              </a:spcBef>
              <a:spcAft>
                <a:spcPts val="0"/>
              </a:spcAft>
              <a:buSzPts val="1400"/>
              <a:buNone/>
              <a:defRPr/>
            </a:lvl6pPr>
            <a:lvl7pPr marL="3200400" lvl="6" indent="-228600" algn="l" rtl="0">
              <a:lnSpc>
                <a:spcPct val="115000"/>
              </a:lnSpc>
              <a:spcBef>
                <a:spcPts val="1600"/>
              </a:spcBef>
              <a:spcAft>
                <a:spcPts val="0"/>
              </a:spcAft>
              <a:buSzPts val="1400"/>
              <a:buNone/>
              <a:defRPr/>
            </a:lvl7pPr>
            <a:lvl8pPr marL="3657600" lvl="7" indent="-228600" algn="l" rtl="0">
              <a:lnSpc>
                <a:spcPct val="115000"/>
              </a:lnSpc>
              <a:spcBef>
                <a:spcPts val="1600"/>
              </a:spcBef>
              <a:spcAft>
                <a:spcPts val="0"/>
              </a:spcAft>
              <a:buSzPts val="1400"/>
              <a:buNone/>
              <a:defRPr/>
            </a:lvl8pPr>
            <a:lvl9pPr marL="4114800" lvl="8" indent="-228600" algn="l" rtl="0">
              <a:lnSpc>
                <a:spcPct val="115000"/>
              </a:lnSpc>
              <a:spcBef>
                <a:spcPts val="1600"/>
              </a:spcBef>
              <a:spcAft>
                <a:spcPts val="1600"/>
              </a:spcAft>
              <a:buSzPts val="1400"/>
              <a:buNone/>
              <a:defRPr/>
            </a:lvl9pPr>
          </a:lstStyle>
          <a:p>
            <a:endParaRPr/>
          </a:p>
        </p:txBody>
      </p:sp>
      <p:sp>
        <p:nvSpPr>
          <p:cNvPr id="621" name="Google Shape;621;p102"/>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102"/>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102"/>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500">
              <a:latin typeface="Calibri"/>
              <a:ea typeface="Calibri"/>
              <a:cs typeface="Calibri"/>
              <a:sym typeface="Calibri"/>
            </a:endParaRPr>
          </a:p>
        </p:txBody>
      </p:sp>
      <p:pic>
        <p:nvPicPr>
          <p:cNvPr id="624" name="Google Shape;624;p1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165200" y="0"/>
            <a:ext cx="978826" cy="3484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About Carnegie Blank Slide">
  <p:cSld name="Blank 2">
    <p:bg>
      <p:bgPr>
        <a:solidFill>
          <a:srgbClr val="FEFDFF"/>
        </a:solidFill>
        <a:effectLst/>
      </p:bgPr>
    </p:bg>
    <p:spTree>
      <p:nvGrpSpPr>
        <p:cNvPr id="1" name="Shape 629"/>
        <p:cNvGrpSpPr/>
        <p:nvPr/>
      </p:nvGrpSpPr>
      <p:grpSpPr>
        <a:xfrm>
          <a:off x="0" y="0"/>
          <a:ext cx="0" cy="0"/>
          <a:chOff x="0" y="0"/>
          <a:chExt cx="0" cy="0"/>
        </a:xfrm>
      </p:grpSpPr>
      <p:sp>
        <p:nvSpPr>
          <p:cNvPr id="630" name="Google Shape;630;p104"/>
          <p:cNvSpPr/>
          <p:nvPr/>
        </p:nvSpPr>
        <p:spPr>
          <a:xfrm>
            <a:off x="0" y="4759988"/>
            <a:ext cx="9152100" cy="383400"/>
          </a:xfrm>
          <a:prstGeom prst="rect">
            <a:avLst/>
          </a:prstGeom>
          <a:solidFill>
            <a:srgbClr val="FFF2CC"/>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31" name="Google Shape;631;p104"/>
          <p:cNvSpPr txBox="1">
            <a:spLocks noGrp="1"/>
          </p:cNvSpPr>
          <p:nvPr>
            <p:ph type="sldNum" idx="12"/>
          </p:nvPr>
        </p:nvSpPr>
        <p:spPr>
          <a:xfrm>
            <a:off x="6909178" y="4871006"/>
            <a:ext cx="20574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1pPr>
            <a:lvl2pPr marL="0" marR="0" lvl="1"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2pPr>
            <a:lvl3pPr marL="0" marR="0" lvl="2"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3pPr>
            <a:lvl4pPr marL="0" marR="0" lvl="3"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4pPr>
            <a:lvl5pPr marL="0" marR="0" lvl="4"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5pPr>
            <a:lvl6pPr marL="0" marR="0" lvl="5"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6pPr>
            <a:lvl7pPr marL="0" marR="0" lvl="6"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7pPr>
            <a:lvl8pPr marL="0" marR="0" lvl="7"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8pPr>
            <a:lvl9pPr marL="0" marR="0" lvl="8" indent="0" algn="r" rtl="0">
              <a:lnSpc>
                <a:spcPct val="100000"/>
              </a:lnSpc>
              <a:spcBef>
                <a:spcPts val="0"/>
              </a:spcBef>
              <a:spcAft>
                <a:spcPts val="0"/>
              </a:spcAft>
              <a:buClr>
                <a:srgbClr val="4B4B4B"/>
              </a:buClr>
              <a:buSzPts val="900"/>
              <a:buFont typeface="Arial"/>
              <a:buNone/>
              <a:defRPr sz="900" i="0" u="none" strike="noStrike" cap="none">
                <a:solidFill>
                  <a:srgbClr val="1F465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
        <p:nvSpPr>
          <p:cNvPr id="632" name="Google Shape;632;p104"/>
          <p:cNvSpPr txBox="1"/>
          <p:nvPr/>
        </p:nvSpPr>
        <p:spPr>
          <a:xfrm>
            <a:off x="242981" y="4870922"/>
            <a:ext cx="1335900" cy="1617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None/>
            </a:pPr>
            <a:r>
              <a:rPr lang="en" sz="600" b="1">
                <a:solidFill>
                  <a:srgbClr val="1F465F"/>
                </a:solidFill>
                <a:latin typeface="Barlow"/>
                <a:ea typeface="Barlow"/>
                <a:cs typeface="Barlow"/>
                <a:sym typeface="Barlow"/>
              </a:rPr>
              <a:t>University Name  |  Proposal for Work</a:t>
            </a:r>
            <a:endParaRPr sz="600" b="1">
              <a:solidFill>
                <a:srgbClr val="1F465F"/>
              </a:solidFill>
              <a:latin typeface="Barlow"/>
              <a:ea typeface="Barlow"/>
              <a:cs typeface="Barlow"/>
              <a:sym typeface="Barlow"/>
            </a:endParaRPr>
          </a:p>
        </p:txBody>
      </p:sp>
      <p:sp>
        <p:nvSpPr>
          <p:cNvPr id="633" name="Google Shape;633;p104"/>
          <p:cNvSpPr txBox="1"/>
          <p:nvPr/>
        </p:nvSpPr>
        <p:spPr>
          <a:xfrm>
            <a:off x="242981" y="168263"/>
            <a:ext cx="892500" cy="161700"/>
          </a:xfrm>
          <a:prstGeom prst="rect">
            <a:avLst/>
          </a:prstGeom>
          <a:noFill/>
          <a:ln>
            <a:noFill/>
          </a:ln>
        </p:spPr>
        <p:txBody>
          <a:bodyPr spcFirstLastPara="1" wrap="square" lIns="19050" tIns="19050" rIns="19050" bIns="19050" anchor="ctr" anchorCtr="0">
            <a:spAutoFit/>
          </a:bodyPr>
          <a:lstStyle/>
          <a:p>
            <a:pPr marL="0" lvl="0" indent="0" algn="l" rtl="0">
              <a:spcBef>
                <a:spcPts val="0"/>
              </a:spcBef>
              <a:spcAft>
                <a:spcPts val="0"/>
              </a:spcAft>
              <a:buClr>
                <a:schemeClr val="dk1"/>
              </a:buClr>
              <a:buSzPts val="1400"/>
              <a:buFont typeface="Sofia"/>
              <a:buNone/>
            </a:pPr>
            <a:r>
              <a:rPr lang="en" sz="800" b="1">
                <a:solidFill>
                  <a:srgbClr val="880D0D"/>
                </a:solidFill>
                <a:latin typeface="Barlow"/>
                <a:ea typeface="Barlow"/>
                <a:cs typeface="Barlow"/>
                <a:sym typeface="Barlow"/>
              </a:rPr>
              <a:t>About Carnegie</a:t>
            </a:r>
            <a:endParaRPr sz="900" b="1">
              <a:latin typeface="Barlow"/>
              <a:ea typeface="Barlow"/>
              <a:cs typeface="Barlow"/>
              <a:sym typeface="Barlow"/>
            </a:endParaRPr>
          </a:p>
        </p:txBody>
      </p:sp>
      <p:pic>
        <p:nvPicPr>
          <p:cNvPr id="634" name="Google Shape;634;p10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088413" y="227213"/>
            <a:ext cx="751031" cy="1088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theme" Target="../theme/theme4.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6"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25" y="357200"/>
            <a:ext cx="5978700" cy="9426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rgbClr val="434242"/>
              </a:buClr>
              <a:buSzPts val="3600"/>
              <a:buFont typeface="DM Serif Display"/>
              <a:buNone/>
              <a:defRPr sz="3600" i="0" u="none" strike="noStrike" cap="none">
                <a:solidFill>
                  <a:srgbClr val="434242"/>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2pPr>
            <a:lvl3pPr marR="0" lvl="2"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3pPr>
            <a:lvl4pPr marR="0" lvl="3"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4pPr>
            <a:lvl5pPr marR="0" lvl="4"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5pPr>
            <a:lvl6pPr marR="0" lvl="5"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6pPr>
            <a:lvl7pPr marR="0" lvl="6"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7pPr>
            <a:lvl8pPr marR="0" lvl="7"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8pPr>
            <a:lvl9pPr marR="0" lvl="8"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52113" y="1209963"/>
            <a:ext cx="7877100" cy="3453000"/>
          </a:xfrm>
          <a:prstGeom prst="rect">
            <a:avLst/>
          </a:prstGeom>
          <a:noFill/>
          <a:ln>
            <a:noFill/>
          </a:ln>
        </p:spPr>
        <p:txBody>
          <a:bodyPr spcFirstLastPara="1" wrap="square" lIns="19050" tIns="19050" rIns="19050" bIns="19050" anchor="ctr" anchorCtr="0">
            <a:normAutofit/>
          </a:bodyPr>
          <a:lstStyle>
            <a:lvl1pPr marL="457200" marR="0" lvl="0"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1pPr>
            <a:lvl2pPr marL="914400" marR="0" lvl="1"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2pPr>
            <a:lvl3pPr marL="1371600" marR="0" lvl="2"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3pPr>
            <a:lvl4pPr marL="1828800" marR="0" lvl="3"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4pPr>
            <a:lvl5pPr marL="2286000" marR="0" lvl="4"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5pPr>
            <a:lvl6pPr marL="2743200" marR="0" lvl="5"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6pPr>
            <a:lvl7pPr marL="3200400" marR="0" lvl="6"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7pPr>
            <a:lvl8pPr marL="3657600" marR="0" lvl="7"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8pPr>
            <a:lvl9pPr marL="4114800" marR="0" lvl="8"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4420671" y="4905375"/>
            <a:ext cx="1491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9" name="Google Shape;9;p1"/>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8">
          <p15:clr>
            <a:srgbClr val="E46962"/>
          </p15:clr>
        </p15:guide>
        <p15:guide id="2" pos="548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1" name="Google Shape;18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82" name="Google Shape;18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51"/>
          <p:cNvSpPr txBox="1">
            <a:spLocks noGrp="1"/>
          </p:cNvSpPr>
          <p:nvPr>
            <p:ph type="title"/>
          </p:nvPr>
        </p:nvSpPr>
        <p:spPr>
          <a:xfrm>
            <a:off x="633425" y="357200"/>
            <a:ext cx="5978700" cy="9426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rgbClr val="434242"/>
              </a:buClr>
              <a:buSzPts val="3600"/>
              <a:buFont typeface="DM Serif Display"/>
              <a:buNone/>
              <a:defRPr sz="3600" i="0" u="none" strike="noStrike" cap="none">
                <a:solidFill>
                  <a:srgbClr val="434242"/>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2pPr>
            <a:lvl3pPr marR="0" lvl="2"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3pPr>
            <a:lvl4pPr marR="0" lvl="3"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4pPr>
            <a:lvl5pPr marR="0" lvl="4"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5pPr>
            <a:lvl6pPr marR="0" lvl="5"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6pPr>
            <a:lvl7pPr marR="0" lvl="6"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7pPr>
            <a:lvl8pPr marR="0" lvl="7"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8pPr>
            <a:lvl9pPr marR="0" lvl="8"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9pPr>
          </a:lstStyle>
          <a:p>
            <a:endParaRPr/>
          </a:p>
        </p:txBody>
      </p:sp>
      <p:sp>
        <p:nvSpPr>
          <p:cNvPr id="281" name="Google Shape;281;p51"/>
          <p:cNvSpPr txBox="1">
            <a:spLocks noGrp="1"/>
          </p:cNvSpPr>
          <p:nvPr>
            <p:ph type="body" idx="1"/>
          </p:nvPr>
        </p:nvSpPr>
        <p:spPr>
          <a:xfrm>
            <a:off x="652113" y="1209963"/>
            <a:ext cx="7877100" cy="3453000"/>
          </a:xfrm>
          <a:prstGeom prst="rect">
            <a:avLst/>
          </a:prstGeom>
          <a:noFill/>
          <a:ln>
            <a:noFill/>
          </a:ln>
        </p:spPr>
        <p:txBody>
          <a:bodyPr spcFirstLastPara="1" wrap="square" lIns="19050" tIns="19050" rIns="19050" bIns="19050" anchor="ctr" anchorCtr="0">
            <a:normAutofit/>
          </a:bodyPr>
          <a:lstStyle>
            <a:lvl1pPr marL="457200" marR="0" lvl="0"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1pPr>
            <a:lvl2pPr marL="914400" marR="0" lvl="1"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2pPr>
            <a:lvl3pPr marL="1371600" marR="0" lvl="2"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3pPr>
            <a:lvl4pPr marL="1828800" marR="0" lvl="3"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4pPr>
            <a:lvl5pPr marL="2286000" marR="0" lvl="4"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5pPr>
            <a:lvl6pPr marL="2743200" marR="0" lvl="5"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6pPr>
            <a:lvl7pPr marL="3200400" marR="0" lvl="6"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7pPr>
            <a:lvl8pPr marL="3657600" marR="0" lvl="7"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8pPr>
            <a:lvl9pPr marL="4114800" marR="0" lvl="8"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9pPr>
          </a:lstStyle>
          <a:p>
            <a:endParaRPr/>
          </a:p>
        </p:txBody>
      </p:sp>
      <p:sp>
        <p:nvSpPr>
          <p:cNvPr id="282" name="Google Shape;282;p51"/>
          <p:cNvSpPr txBox="1">
            <a:spLocks noGrp="1"/>
          </p:cNvSpPr>
          <p:nvPr>
            <p:ph type="sldNum" idx="12"/>
          </p:nvPr>
        </p:nvSpPr>
        <p:spPr>
          <a:xfrm>
            <a:off x="4420671" y="4905375"/>
            <a:ext cx="1491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283" name="Google Shape;283;p51"/>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8">
          <p15:clr>
            <a:srgbClr val="E46962"/>
          </p15:clr>
        </p15:guide>
        <p15:guide id="2" pos="5482">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77"/>
          <p:cNvSpPr txBox="1">
            <a:spLocks noGrp="1"/>
          </p:cNvSpPr>
          <p:nvPr>
            <p:ph type="title"/>
          </p:nvPr>
        </p:nvSpPr>
        <p:spPr>
          <a:xfrm>
            <a:off x="633425" y="357200"/>
            <a:ext cx="5978700" cy="9426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rgbClr val="434242"/>
              </a:buClr>
              <a:buSzPts val="3600"/>
              <a:buFont typeface="DM Serif Display"/>
              <a:buNone/>
              <a:defRPr sz="3600" i="0" u="none" strike="noStrike" cap="none">
                <a:solidFill>
                  <a:srgbClr val="434242"/>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2pPr>
            <a:lvl3pPr marR="0" lvl="2"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3pPr>
            <a:lvl4pPr marR="0" lvl="3"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4pPr>
            <a:lvl5pPr marR="0" lvl="4"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5pPr>
            <a:lvl6pPr marR="0" lvl="5"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6pPr>
            <a:lvl7pPr marR="0" lvl="6"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7pPr>
            <a:lvl8pPr marR="0" lvl="7"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8pPr>
            <a:lvl9pPr marR="0" lvl="8"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9pPr>
          </a:lstStyle>
          <a:p>
            <a:endParaRPr/>
          </a:p>
        </p:txBody>
      </p:sp>
      <p:sp>
        <p:nvSpPr>
          <p:cNvPr id="454" name="Google Shape;454;p77"/>
          <p:cNvSpPr txBox="1">
            <a:spLocks noGrp="1"/>
          </p:cNvSpPr>
          <p:nvPr>
            <p:ph type="body" idx="1"/>
          </p:nvPr>
        </p:nvSpPr>
        <p:spPr>
          <a:xfrm>
            <a:off x="652113" y="1209963"/>
            <a:ext cx="7877100" cy="3453000"/>
          </a:xfrm>
          <a:prstGeom prst="rect">
            <a:avLst/>
          </a:prstGeom>
          <a:noFill/>
          <a:ln>
            <a:noFill/>
          </a:ln>
        </p:spPr>
        <p:txBody>
          <a:bodyPr spcFirstLastPara="1" wrap="square" lIns="19050" tIns="19050" rIns="19050" bIns="19050" anchor="ctr" anchorCtr="0">
            <a:normAutofit/>
          </a:bodyPr>
          <a:lstStyle>
            <a:lvl1pPr marL="457200" marR="0" lvl="0"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1pPr>
            <a:lvl2pPr marL="914400" marR="0" lvl="1"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2pPr>
            <a:lvl3pPr marL="1371600" marR="0" lvl="2"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3pPr>
            <a:lvl4pPr marL="1828800" marR="0" lvl="3"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4pPr>
            <a:lvl5pPr marL="2286000" marR="0" lvl="4"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5pPr>
            <a:lvl6pPr marL="2743200" marR="0" lvl="5"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6pPr>
            <a:lvl7pPr marL="3200400" marR="0" lvl="6"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7pPr>
            <a:lvl8pPr marL="3657600" marR="0" lvl="7"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8pPr>
            <a:lvl9pPr marL="4114800" marR="0" lvl="8" indent="-254000" algn="l" rtl="0">
              <a:lnSpc>
                <a:spcPct val="120000"/>
              </a:lnSpc>
              <a:spcBef>
                <a:spcPts val="2000"/>
              </a:spcBef>
              <a:spcAft>
                <a:spcPts val="0"/>
              </a:spcAft>
              <a:buClr>
                <a:srgbClr val="4B4B4B"/>
              </a:buClr>
              <a:buSzPts val="400"/>
              <a:buFont typeface="Barlow"/>
              <a:buChar char="•"/>
              <a:defRPr sz="800" i="0" u="none" strike="noStrike" cap="none">
                <a:solidFill>
                  <a:srgbClr val="4B4B4B"/>
                </a:solidFill>
                <a:latin typeface="Barlow"/>
                <a:ea typeface="Barlow"/>
                <a:cs typeface="Barlow"/>
                <a:sym typeface="Barlow"/>
              </a:defRPr>
            </a:lvl9pPr>
          </a:lstStyle>
          <a:p>
            <a:endParaRPr/>
          </a:p>
        </p:txBody>
      </p:sp>
      <p:sp>
        <p:nvSpPr>
          <p:cNvPr id="455" name="Google Shape;455;p77"/>
          <p:cNvSpPr txBox="1">
            <a:spLocks noGrp="1"/>
          </p:cNvSpPr>
          <p:nvPr>
            <p:ph type="sldNum" idx="12"/>
          </p:nvPr>
        </p:nvSpPr>
        <p:spPr>
          <a:xfrm>
            <a:off x="4420671" y="4905375"/>
            <a:ext cx="1491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800">
              <a:latin typeface="Barlow SemiBold"/>
              <a:ea typeface="Barlow SemiBold"/>
              <a:cs typeface="Barlow SemiBold"/>
              <a:sym typeface="Barlow SemiBold"/>
            </a:endParaRPr>
          </a:p>
        </p:txBody>
      </p:sp>
      <p:sp>
        <p:nvSpPr>
          <p:cNvPr id="456" name="Google Shape;456;p77"/>
          <p:cNvSpPr txBox="1">
            <a:spLocks noGrp="1"/>
          </p:cNvSpPr>
          <p:nvPr>
            <p:ph type="sldNum" idx="2"/>
          </p:nvPr>
        </p:nvSpPr>
        <p:spPr>
          <a:xfrm>
            <a:off x="7664452" y="4845150"/>
            <a:ext cx="1038000" cy="146100"/>
          </a:xfrm>
          <a:prstGeom prst="rect">
            <a:avLst/>
          </a:prstGeom>
          <a:noFill/>
          <a:ln>
            <a:noFill/>
          </a:ln>
        </p:spPr>
        <p:txBody>
          <a:bodyPr spcFirstLastPara="1" wrap="square" lIns="19050" tIns="19050" rIns="19050" bIns="19050" anchor="ctr" anchorCtr="0">
            <a:noAutofit/>
          </a:bodyPr>
          <a:lstStyle>
            <a:lvl1pPr marL="0" marR="0" lvl="0"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4B4B4B"/>
              </a:buClr>
              <a:buSzPts val="900"/>
              <a:buFont typeface="Arial"/>
              <a:buNone/>
              <a:defRPr sz="700" i="0" u="none" strike="noStrike" cap="none">
                <a:solidFill>
                  <a:schemeClr val="dk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78">
          <p15:clr>
            <a:srgbClr val="E46962"/>
          </p15:clr>
        </p15:guide>
        <p15:guide id="2" pos="548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25"/>
        <p:cNvGrpSpPr/>
        <p:nvPr/>
      </p:nvGrpSpPr>
      <p:grpSpPr>
        <a:xfrm>
          <a:off x="0" y="0"/>
          <a:ext cx="0" cy="0"/>
          <a:chOff x="0" y="0"/>
          <a:chExt cx="0" cy="0"/>
        </a:xfrm>
      </p:grpSpPr>
      <p:sp>
        <p:nvSpPr>
          <p:cNvPr id="626" name="Google Shape;626;p103"/>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rmAutofit/>
          </a:bodyPr>
          <a:lstStyle>
            <a:lvl1pPr marR="0" lvl="0"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1pPr>
            <a:lvl2pPr marR="0" lvl="1"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2pPr>
            <a:lvl3pPr marR="0" lvl="2"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3pPr>
            <a:lvl4pPr marR="0" lvl="3"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4pPr>
            <a:lvl5pPr marR="0" lvl="4"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5pPr>
            <a:lvl6pPr marR="0" lvl="5"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6pPr>
            <a:lvl7pPr marR="0" lvl="6"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7pPr>
            <a:lvl8pPr marR="0" lvl="7"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8pPr>
            <a:lvl9pPr marR="0" lvl="8" algn="ctr" rtl="0">
              <a:lnSpc>
                <a:spcPct val="100000"/>
              </a:lnSpc>
              <a:spcBef>
                <a:spcPts val="0"/>
              </a:spcBef>
              <a:spcAft>
                <a:spcPts val="0"/>
              </a:spcAft>
              <a:buClr>
                <a:srgbClr val="434242"/>
              </a:buClr>
              <a:buSzPts val="5300"/>
              <a:buFont typeface="Arial"/>
              <a:buNone/>
              <a:defRPr sz="5300" b="0" i="0" u="none" strike="noStrike" cap="none">
                <a:solidFill>
                  <a:srgbClr val="434242"/>
                </a:solidFill>
                <a:latin typeface="Arial"/>
                <a:ea typeface="Arial"/>
                <a:cs typeface="Arial"/>
                <a:sym typeface="Arial"/>
              </a:defRPr>
            </a:lvl9pPr>
          </a:lstStyle>
          <a:p>
            <a:endParaRPr/>
          </a:p>
        </p:txBody>
      </p:sp>
      <p:sp>
        <p:nvSpPr>
          <p:cNvPr id="627" name="Google Shape;627;p103"/>
          <p:cNvSpPr txBox="1">
            <a:spLocks noGrp="1"/>
          </p:cNvSpPr>
          <p:nvPr>
            <p:ph type="body" idx="1"/>
          </p:nvPr>
        </p:nvSpPr>
        <p:spPr>
          <a:xfrm>
            <a:off x="633413" y="1462088"/>
            <a:ext cx="7877100" cy="3453000"/>
          </a:xfrm>
          <a:prstGeom prst="rect">
            <a:avLst/>
          </a:prstGeom>
          <a:noFill/>
          <a:ln>
            <a:noFill/>
          </a:ln>
        </p:spPr>
        <p:txBody>
          <a:bodyPr spcFirstLastPara="1" wrap="square" lIns="19050" tIns="19050" rIns="19050" bIns="19050" anchor="ctr" anchorCtr="0">
            <a:normAutofit/>
          </a:bodyPr>
          <a:lstStyle>
            <a:lvl1pPr marL="457200" marR="0" lvl="0"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1pPr>
            <a:lvl2pPr marL="914400" marR="0" lvl="1"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2pPr>
            <a:lvl3pPr marL="1371600" marR="0" lvl="2"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3pPr>
            <a:lvl4pPr marL="1828800" marR="0" lvl="3"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4pPr>
            <a:lvl5pPr marL="2286000" marR="0" lvl="4"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5pPr>
            <a:lvl6pPr marL="2743200" marR="0" lvl="5"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6pPr>
            <a:lvl7pPr marL="3200400" marR="0" lvl="6"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7pPr>
            <a:lvl8pPr marL="3657600" marR="0" lvl="7"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8pPr>
            <a:lvl9pPr marL="4114800" marR="0" lvl="8" indent="-304800" algn="l" rtl="0">
              <a:lnSpc>
                <a:spcPct val="120000"/>
              </a:lnSpc>
              <a:spcBef>
                <a:spcPts val="2000"/>
              </a:spcBef>
              <a:spcAft>
                <a:spcPts val="0"/>
              </a:spcAft>
              <a:buClr>
                <a:srgbClr val="4B4B4B"/>
              </a:buClr>
              <a:buSzPts val="1200"/>
              <a:buFont typeface="Arial"/>
              <a:buChar char="•"/>
              <a:defRPr sz="1600" b="0" i="0" u="none" strike="noStrike" cap="none">
                <a:solidFill>
                  <a:srgbClr val="4B4B4B"/>
                </a:solidFill>
                <a:latin typeface="Arial"/>
                <a:ea typeface="Arial"/>
                <a:cs typeface="Arial"/>
                <a:sym typeface="Arial"/>
              </a:defRPr>
            </a:lvl9pPr>
          </a:lstStyle>
          <a:p>
            <a:endParaRPr/>
          </a:p>
        </p:txBody>
      </p:sp>
      <p:sp>
        <p:nvSpPr>
          <p:cNvPr id="628" name="Google Shape;628;p103"/>
          <p:cNvSpPr txBox="1">
            <a:spLocks noGrp="1"/>
          </p:cNvSpPr>
          <p:nvPr>
            <p:ph type="sldNum" idx="12"/>
          </p:nvPr>
        </p:nvSpPr>
        <p:spPr>
          <a:xfrm>
            <a:off x="4420671" y="4905375"/>
            <a:ext cx="149100" cy="177000"/>
          </a:xfrm>
          <a:prstGeom prst="rect">
            <a:avLst/>
          </a:prstGeom>
          <a:noFill/>
          <a:ln>
            <a:noFill/>
          </a:ln>
        </p:spPr>
        <p:txBody>
          <a:bodyPr spcFirstLastPara="1" wrap="square" lIns="19050" tIns="19050" rIns="19050" bIns="19050" anchor="t" anchorCtr="0">
            <a:spAutoFit/>
          </a:bodyPr>
          <a:lstStyle>
            <a:lvl1pPr marL="0" marR="0" lvl="0"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1pPr>
            <a:lvl2pPr marL="0" marR="0" lvl="1"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2pPr>
            <a:lvl3pPr marL="0" marR="0" lvl="2"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3pPr>
            <a:lvl4pPr marL="0" marR="0" lvl="3"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4pPr>
            <a:lvl5pPr marL="0" marR="0" lvl="4"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5pPr>
            <a:lvl6pPr marL="0" marR="0" lvl="5"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6pPr>
            <a:lvl7pPr marL="0" marR="0" lvl="6"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7pPr>
            <a:lvl8pPr marL="0" marR="0" lvl="7"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8pPr>
            <a:lvl9pPr marL="0" marR="0" lvl="8" indent="0" algn="r" rtl="0">
              <a:lnSpc>
                <a:spcPct val="100000"/>
              </a:lnSpc>
              <a:spcBef>
                <a:spcPts val="0"/>
              </a:spcBef>
              <a:spcAft>
                <a:spcPts val="0"/>
              </a:spcAft>
              <a:buClr>
                <a:srgbClr val="4B4B4B"/>
              </a:buClr>
              <a:buSzPts val="900"/>
              <a:buFont typeface="Arial"/>
              <a:buNone/>
              <a:defRPr sz="900" b="0" i="0" u="none" strike="noStrike" cap="none">
                <a:solidFill>
                  <a:srgbClr val="4B4B4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500">
              <a:solidFill>
                <a:srgbClr val="000000"/>
              </a:solidFill>
            </a:endParaRPr>
          </a:p>
        </p:txBody>
      </p:sp>
    </p:spTree>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9"/>
        <p:cNvGrpSpPr/>
        <p:nvPr/>
      </p:nvGrpSpPr>
      <p:grpSpPr>
        <a:xfrm>
          <a:off x="0" y="0"/>
          <a:ext cx="0" cy="0"/>
          <a:chOff x="0" y="0"/>
          <a:chExt cx="0" cy="0"/>
        </a:xfrm>
      </p:grpSpPr>
      <p:sp>
        <p:nvSpPr>
          <p:cNvPr id="730" name="Google Shape;730;p1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31" name="Google Shape;731;p1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32" name="Google Shape;732;p1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22.xml"/><Relationship Id="rId5" Type="http://schemas.openxmlformats.org/officeDocument/2006/relationships/image" Target="../media/image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6.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0.xml"/><Relationship Id="rId6" Type="http://schemas.openxmlformats.org/officeDocument/2006/relationships/hyperlink" Target="https://www.carnegiehighered.com/" TargetMode="External"/><Relationship Id="rId5" Type="http://schemas.openxmlformats.org/officeDocument/2006/relationships/hyperlink" Target="mailto:info@carnegiehighered.com" TargetMode="Externa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0.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41"/>
          <p:cNvSpPr/>
          <p:nvPr/>
        </p:nvSpPr>
        <p:spPr>
          <a:xfrm>
            <a:off x="206925" y="194850"/>
            <a:ext cx="8743800" cy="4758000"/>
          </a:xfrm>
          <a:prstGeom prst="rect">
            <a:avLst/>
          </a:prstGeom>
          <a:gradFill>
            <a:gsLst>
              <a:gs pos="0">
                <a:srgbClr val="08263A"/>
              </a:gs>
              <a:gs pos="2000">
                <a:srgbClr val="000000"/>
              </a:gs>
              <a:gs pos="24000">
                <a:srgbClr val="0A2D44"/>
              </a:gs>
              <a:gs pos="67000">
                <a:srgbClr val="880D0D"/>
              </a:gs>
              <a:gs pos="100000">
                <a:srgbClr val="E3A90C"/>
              </a:gs>
            </a:gsLst>
            <a:lin ang="2148592" scaled="0"/>
          </a:gra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900"/>
              <a:buFont typeface="Helvetica Neue"/>
              <a:buNone/>
            </a:pPr>
            <a:endParaRPr sz="900" b="0" i="0" u="none" strike="noStrike" cap="none">
              <a:solidFill>
                <a:srgbClr val="5E5E5E"/>
              </a:solidFill>
              <a:latin typeface="Barlow"/>
              <a:ea typeface="Barlow"/>
              <a:cs typeface="Barlow"/>
              <a:sym typeface="Barlow"/>
            </a:endParaRPr>
          </a:p>
        </p:txBody>
      </p:sp>
      <p:pic>
        <p:nvPicPr>
          <p:cNvPr id="801" name="Google Shape;801;p141"/>
          <p:cNvPicPr preferRelativeResize="0"/>
          <p:nvPr/>
        </p:nvPicPr>
        <p:blipFill rotWithShape="1">
          <a:blip r:embed="rId3" cstate="screen">
            <a:alphaModFix amt="15000"/>
            <a:extLst>
              <a:ext uri="{28A0092B-C50C-407E-A947-70E740481C1C}">
                <a14:useLocalDpi xmlns:a14="http://schemas.microsoft.com/office/drawing/2010/main"/>
              </a:ext>
            </a:extLst>
          </a:blip>
          <a:srcRect/>
          <a:stretch/>
        </p:blipFill>
        <p:spPr>
          <a:xfrm flipH="1">
            <a:off x="206925" y="151125"/>
            <a:ext cx="8743798" cy="4758001"/>
          </a:xfrm>
          <a:prstGeom prst="rect">
            <a:avLst/>
          </a:prstGeom>
          <a:noFill/>
          <a:ln>
            <a:noFill/>
          </a:ln>
        </p:spPr>
      </p:pic>
      <p:sp>
        <p:nvSpPr>
          <p:cNvPr id="802" name="Google Shape;802;p141"/>
          <p:cNvSpPr txBox="1"/>
          <p:nvPr/>
        </p:nvSpPr>
        <p:spPr>
          <a:xfrm>
            <a:off x="1136449" y="801125"/>
            <a:ext cx="2584500" cy="975000"/>
          </a:xfrm>
          <a:prstGeom prst="rect">
            <a:avLst/>
          </a:prstGeom>
          <a:noFill/>
          <a:ln>
            <a:noFill/>
          </a:ln>
        </p:spPr>
        <p:txBody>
          <a:bodyPr spcFirstLastPara="1" wrap="square" lIns="0" tIns="10500" rIns="0" bIns="0" anchor="b" anchorCtr="0">
            <a:noAutofit/>
          </a:bodyPr>
          <a:lstStyle/>
          <a:p>
            <a:pPr marL="12700" marR="0" lvl="0" indent="0" algn="l" rtl="0">
              <a:lnSpc>
                <a:spcPct val="70000"/>
              </a:lnSpc>
              <a:spcBef>
                <a:spcPts val="0"/>
              </a:spcBef>
              <a:spcAft>
                <a:spcPts val="0"/>
              </a:spcAft>
              <a:buClr>
                <a:srgbClr val="000000"/>
              </a:buClr>
              <a:buSzPts val="4200"/>
              <a:buFont typeface="Arial"/>
              <a:buNone/>
            </a:pPr>
            <a:r>
              <a:rPr lang="en" sz="4000">
                <a:solidFill>
                  <a:schemeClr val="lt1"/>
                </a:solidFill>
                <a:latin typeface="DM Serif Display"/>
                <a:ea typeface="DM Serif Display"/>
                <a:cs typeface="DM Serif Display"/>
                <a:sym typeface="DM Serif Display"/>
              </a:rPr>
              <a:t>University Name State</a:t>
            </a:r>
            <a:br>
              <a:rPr lang="en" sz="4000">
                <a:solidFill>
                  <a:schemeClr val="lt1"/>
                </a:solidFill>
                <a:latin typeface="DM Serif Display"/>
                <a:ea typeface="DM Serif Display"/>
                <a:cs typeface="DM Serif Display"/>
                <a:sym typeface="DM Serif Display"/>
              </a:rPr>
            </a:br>
            <a:r>
              <a:rPr lang="en" sz="4000">
                <a:solidFill>
                  <a:schemeClr val="lt1"/>
                </a:solidFill>
                <a:latin typeface="DM Serif Display"/>
                <a:ea typeface="DM Serif Display"/>
                <a:cs typeface="DM Serif Display"/>
                <a:sym typeface="DM Serif Display"/>
              </a:rPr>
              <a:t>University</a:t>
            </a:r>
            <a:endParaRPr sz="4000">
              <a:solidFill>
                <a:schemeClr val="lt1"/>
              </a:solidFill>
              <a:latin typeface="DM Serif Display"/>
              <a:ea typeface="DM Serif Display"/>
              <a:cs typeface="DM Serif Display"/>
              <a:sym typeface="DM Serif Display"/>
            </a:endParaRPr>
          </a:p>
        </p:txBody>
      </p:sp>
      <p:grpSp>
        <p:nvGrpSpPr>
          <p:cNvPr id="803" name="Google Shape;803;p141"/>
          <p:cNvGrpSpPr/>
          <p:nvPr/>
        </p:nvGrpSpPr>
        <p:grpSpPr>
          <a:xfrm>
            <a:off x="1179597" y="3603834"/>
            <a:ext cx="573660" cy="515353"/>
            <a:chOff x="5243243" y="755300"/>
            <a:chExt cx="2343382" cy="2105200"/>
          </a:xfrm>
        </p:grpSpPr>
        <p:sp>
          <p:nvSpPr>
            <p:cNvPr id="804" name="Google Shape;804;p141"/>
            <p:cNvSpPr/>
            <p:nvPr/>
          </p:nvSpPr>
          <p:spPr>
            <a:xfrm>
              <a:off x="5243243" y="15427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5" name="Google Shape;805;p141"/>
            <p:cNvSpPr/>
            <p:nvPr/>
          </p:nvSpPr>
          <p:spPr>
            <a:xfrm>
              <a:off x="6157643" y="15427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6" name="Google Shape;806;p141"/>
            <p:cNvSpPr/>
            <p:nvPr/>
          </p:nvSpPr>
          <p:spPr>
            <a:xfrm>
              <a:off x="7065525" y="15427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7" name="Google Shape;807;p141"/>
            <p:cNvSpPr/>
            <p:nvPr/>
          </p:nvSpPr>
          <p:spPr>
            <a:xfrm>
              <a:off x="5243243" y="23301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8" name="Google Shape;808;p141"/>
            <p:cNvSpPr/>
            <p:nvPr/>
          </p:nvSpPr>
          <p:spPr>
            <a:xfrm>
              <a:off x="6157643" y="23301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09" name="Google Shape;809;p141"/>
            <p:cNvSpPr/>
            <p:nvPr/>
          </p:nvSpPr>
          <p:spPr>
            <a:xfrm>
              <a:off x="7065525" y="23301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0" name="Google Shape;810;p141"/>
            <p:cNvSpPr/>
            <p:nvPr/>
          </p:nvSpPr>
          <p:spPr>
            <a:xfrm>
              <a:off x="5243243" y="7553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1" name="Google Shape;811;p141"/>
            <p:cNvSpPr/>
            <p:nvPr/>
          </p:nvSpPr>
          <p:spPr>
            <a:xfrm>
              <a:off x="6157643" y="7553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12" name="Google Shape;812;p141"/>
            <p:cNvSpPr/>
            <p:nvPr/>
          </p:nvSpPr>
          <p:spPr>
            <a:xfrm>
              <a:off x="7065525" y="755300"/>
              <a:ext cx="521100" cy="530400"/>
            </a:xfrm>
            <a:prstGeom prst="plus">
              <a:avLst>
                <a:gd name="adj" fmla="val 42928"/>
              </a:avLst>
            </a:prstGeom>
            <a:solidFill>
              <a:srgbClr val="FFFFFF"/>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cxnSp>
        <p:nvCxnSpPr>
          <p:cNvPr id="813" name="Google Shape;813;p141"/>
          <p:cNvCxnSpPr/>
          <p:nvPr/>
        </p:nvCxnSpPr>
        <p:spPr>
          <a:xfrm rot="10800000">
            <a:off x="-2875" y="452025"/>
            <a:ext cx="5721900" cy="0"/>
          </a:xfrm>
          <a:prstGeom prst="straightConnector1">
            <a:avLst/>
          </a:prstGeom>
          <a:noFill/>
          <a:ln w="9525" cap="flat" cmpd="sng">
            <a:solidFill>
              <a:srgbClr val="E3A90C"/>
            </a:solidFill>
            <a:prstDash val="dot"/>
            <a:round/>
            <a:headEnd type="none" w="med" len="med"/>
            <a:tailEnd type="none" w="med" len="med"/>
          </a:ln>
        </p:spPr>
      </p:cxnSp>
      <p:sp>
        <p:nvSpPr>
          <p:cNvPr id="814" name="Google Shape;814;p141"/>
          <p:cNvSpPr txBox="1"/>
          <p:nvPr/>
        </p:nvSpPr>
        <p:spPr>
          <a:xfrm>
            <a:off x="5259950" y="299625"/>
            <a:ext cx="3536400" cy="322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750">
                <a:solidFill>
                  <a:srgbClr val="D9A729"/>
                </a:solidFill>
                <a:latin typeface="Barlow SemiBold"/>
                <a:ea typeface="Barlow SemiBold"/>
                <a:cs typeface="Barlow SemiBold"/>
                <a:sym typeface="Barlow SemiBold"/>
              </a:rPr>
              <a:t>Prepared for University Name </a:t>
            </a:r>
            <a:r>
              <a:rPr lang="en" sz="750">
                <a:solidFill>
                  <a:schemeClr val="lt1"/>
                </a:solidFill>
                <a:latin typeface="Barlow SemiBold"/>
                <a:ea typeface="Barlow SemiBold"/>
                <a:cs typeface="Barlow SemiBold"/>
                <a:sym typeface="Barlow SemiBold"/>
              </a:rPr>
              <a:t>     </a:t>
            </a:r>
            <a:r>
              <a:rPr lang="en" sz="750">
                <a:solidFill>
                  <a:schemeClr val="lt1"/>
                </a:solidFill>
                <a:latin typeface="Barlow"/>
                <a:ea typeface="Barlow"/>
                <a:cs typeface="Barlow"/>
                <a:sym typeface="Barlow"/>
              </a:rPr>
              <a:t>DATE</a:t>
            </a:r>
            <a:endParaRPr sz="750" u="sng">
              <a:solidFill>
                <a:schemeClr val="lt1"/>
              </a:solidFill>
              <a:latin typeface="Barlow"/>
              <a:ea typeface="Barlow"/>
              <a:cs typeface="Barlow"/>
              <a:sym typeface="Barlow"/>
            </a:endParaRPr>
          </a:p>
        </p:txBody>
      </p:sp>
      <p:pic>
        <p:nvPicPr>
          <p:cNvPr id="815" name="Google Shape;815;p14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9225" y="4594749"/>
            <a:ext cx="1058800" cy="175975"/>
          </a:xfrm>
          <a:prstGeom prst="rect">
            <a:avLst/>
          </a:prstGeom>
          <a:noFill/>
          <a:ln>
            <a:noFill/>
          </a:ln>
        </p:spPr>
      </p:pic>
      <p:sp>
        <p:nvSpPr>
          <p:cNvPr id="816" name="Google Shape;816;p141"/>
          <p:cNvSpPr txBox="1"/>
          <p:nvPr/>
        </p:nvSpPr>
        <p:spPr>
          <a:xfrm>
            <a:off x="1150725" y="2233200"/>
            <a:ext cx="2584500" cy="14052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900">
                <a:solidFill>
                  <a:srgbClr val="FFFFFF"/>
                </a:solidFill>
                <a:latin typeface="Barlow"/>
                <a:ea typeface="Barlow"/>
                <a:cs typeface="Barlow"/>
                <a:sym typeface="Barlow"/>
              </a:rPr>
              <a:t>P R O P O S A L</a:t>
            </a:r>
            <a:endParaRPr sz="900">
              <a:solidFill>
                <a:srgbClr val="FFFFFF"/>
              </a:solidFill>
              <a:latin typeface="Barlow"/>
              <a:ea typeface="Barlow"/>
              <a:cs typeface="Barlow"/>
              <a:sym typeface="Barlow"/>
            </a:endParaRPr>
          </a:p>
          <a:p>
            <a:pPr marL="12700" marR="0" lvl="0" indent="0" algn="l" rtl="0">
              <a:lnSpc>
                <a:spcPct val="90000"/>
              </a:lnSpc>
              <a:spcBef>
                <a:spcPts val="400"/>
              </a:spcBef>
              <a:spcAft>
                <a:spcPts val="400"/>
              </a:spcAft>
              <a:buClr>
                <a:srgbClr val="000000"/>
              </a:buClr>
              <a:buSzPts val="4200"/>
              <a:buFont typeface="Arial"/>
              <a:buNone/>
            </a:pPr>
            <a:r>
              <a:rPr lang="en" sz="2000">
                <a:solidFill>
                  <a:srgbClr val="D9A729"/>
                </a:solidFill>
                <a:latin typeface="Barlow Medium"/>
                <a:ea typeface="Barlow Medium"/>
                <a:cs typeface="Barlow Medium"/>
                <a:sym typeface="Barlow Medium"/>
              </a:rPr>
              <a:t>Integrated</a:t>
            </a:r>
            <a:br>
              <a:rPr lang="en" sz="2000">
                <a:solidFill>
                  <a:srgbClr val="D9A729"/>
                </a:solidFill>
                <a:latin typeface="Barlow Medium"/>
                <a:ea typeface="Barlow Medium"/>
                <a:cs typeface="Barlow Medium"/>
                <a:sym typeface="Barlow Medium"/>
              </a:rPr>
            </a:br>
            <a:r>
              <a:rPr lang="en" sz="2000">
                <a:solidFill>
                  <a:srgbClr val="D9A729"/>
                </a:solidFill>
                <a:latin typeface="Barlow Medium"/>
                <a:ea typeface="Barlow Medium"/>
                <a:cs typeface="Barlow Medium"/>
                <a:sym typeface="Barlow Medium"/>
              </a:rPr>
              <a:t>Student Search</a:t>
            </a:r>
            <a:br>
              <a:rPr lang="en" sz="2000">
                <a:solidFill>
                  <a:srgbClr val="D9A729"/>
                </a:solidFill>
                <a:latin typeface="Barlow Medium"/>
                <a:ea typeface="Barlow Medium"/>
                <a:cs typeface="Barlow Medium"/>
                <a:sym typeface="Barlow Medium"/>
              </a:rPr>
            </a:br>
            <a:r>
              <a:rPr lang="en" sz="2000">
                <a:solidFill>
                  <a:srgbClr val="D9A729"/>
                </a:solidFill>
                <a:latin typeface="Barlow Medium"/>
                <a:ea typeface="Barlow Medium"/>
                <a:cs typeface="Barlow Medium"/>
                <a:sym typeface="Barlow Medium"/>
              </a:rPr>
              <a:t>Solution</a:t>
            </a:r>
            <a:endParaRPr sz="2000">
              <a:solidFill>
                <a:srgbClr val="D9A729"/>
              </a:solidFill>
              <a:latin typeface="Barlow Medium"/>
              <a:ea typeface="Barlow Medium"/>
              <a:cs typeface="Barlow Medium"/>
              <a:sym typeface="Barlow Medium"/>
            </a:endParaRPr>
          </a:p>
        </p:txBody>
      </p:sp>
      <p:sp>
        <p:nvSpPr>
          <p:cNvPr id="817" name="Google Shape;817;p141"/>
          <p:cNvSpPr/>
          <p:nvPr/>
        </p:nvSpPr>
        <p:spPr>
          <a:xfrm rot="-5400000" flipH="1">
            <a:off x="45000" y="799725"/>
            <a:ext cx="1719300" cy="119100"/>
          </a:xfrm>
          <a:prstGeom prst="rect">
            <a:avLst/>
          </a:prstGeom>
          <a:solidFill>
            <a:srgbClr val="E6BB4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41"/>
          <p:cNvSpPr/>
          <p:nvPr/>
        </p:nvSpPr>
        <p:spPr>
          <a:xfrm>
            <a:off x="8642650" y="715400"/>
            <a:ext cx="98700" cy="1002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grpSp>
        <p:nvGrpSpPr>
          <p:cNvPr id="819" name="Google Shape;819;p141"/>
          <p:cNvGrpSpPr/>
          <p:nvPr/>
        </p:nvGrpSpPr>
        <p:grpSpPr>
          <a:xfrm>
            <a:off x="4621925" y="83225"/>
            <a:ext cx="2734800" cy="5000700"/>
            <a:chOff x="4621925" y="83225"/>
            <a:chExt cx="2734800" cy="5000700"/>
          </a:xfrm>
        </p:grpSpPr>
        <p:cxnSp>
          <p:nvCxnSpPr>
            <p:cNvPr id="820" name="Google Shape;820;p141"/>
            <p:cNvCxnSpPr>
              <a:stCxn id="821" idx="0"/>
              <a:endCxn id="821" idx="5"/>
            </p:cNvCxnSpPr>
            <p:nvPr/>
          </p:nvCxnSpPr>
          <p:spPr>
            <a:xfrm flipH="1">
              <a:off x="4621925" y="83225"/>
              <a:ext cx="2165700" cy="1083000"/>
            </a:xfrm>
            <a:prstGeom prst="straightConnector1">
              <a:avLst/>
            </a:prstGeom>
            <a:noFill/>
            <a:ln w="9525" cap="flat" cmpd="sng">
              <a:solidFill>
                <a:srgbClr val="FFFFFF"/>
              </a:solidFill>
              <a:prstDash val="dot"/>
              <a:round/>
              <a:headEnd type="none" w="med" len="med"/>
              <a:tailEnd type="none" w="med" len="med"/>
            </a:ln>
          </p:spPr>
        </p:cxnSp>
        <p:cxnSp>
          <p:nvCxnSpPr>
            <p:cNvPr id="822" name="Google Shape;822;p141"/>
            <p:cNvCxnSpPr>
              <a:stCxn id="821" idx="5"/>
              <a:endCxn id="821" idx="4"/>
            </p:cNvCxnSpPr>
            <p:nvPr/>
          </p:nvCxnSpPr>
          <p:spPr>
            <a:xfrm>
              <a:off x="4621926" y="1166075"/>
              <a:ext cx="0" cy="2835000"/>
            </a:xfrm>
            <a:prstGeom prst="straightConnector1">
              <a:avLst/>
            </a:prstGeom>
            <a:noFill/>
            <a:ln w="9525" cap="flat" cmpd="sng">
              <a:solidFill>
                <a:srgbClr val="FFFFFF"/>
              </a:solidFill>
              <a:prstDash val="dot"/>
              <a:round/>
              <a:headEnd type="none" w="med" len="med"/>
              <a:tailEnd type="none" w="med" len="med"/>
            </a:ln>
          </p:spPr>
        </p:cxnSp>
        <p:cxnSp>
          <p:nvCxnSpPr>
            <p:cNvPr id="823" name="Google Shape;823;p141"/>
            <p:cNvCxnSpPr>
              <a:stCxn id="821" idx="3"/>
              <a:endCxn id="821" idx="4"/>
            </p:cNvCxnSpPr>
            <p:nvPr/>
          </p:nvCxnSpPr>
          <p:spPr>
            <a:xfrm rot="10800000">
              <a:off x="4621925" y="4001225"/>
              <a:ext cx="2165700" cy="1082700"/>
            </a:xfrm>
            <a:prstGeom prst="straightConnector1">
              <a:avLst/>
            </a:prstGeom>
            <a:noFill/>
            <a:ln w="9525" cap="flat" cmpd="sng">
              <a:solidFill>
                <a:srgbClr val="FFFFFF"/>
              </a:solidFill>
              <a:prstDash val="dot"/>
              <a:round/>
              <a:headEnd type="none" w="med" len="med"/>
              <a:tailEnd type="none" w="med" len="med"/>
            </a:ln>
          </p:spPr>
        </p:cxnSp>
        <p:cxnSp>
          <p:nvCxnSpPr>
            <p:cNvPr id="824" name="Google Shape;824;p141"/>
            <p:cNvCxnSpPr>
              <a:stCxn id="821" idx="3"/>
            </p:cNvCxnSpPr>
            <p:nvPr/>
          </p:nvCxnSpPr>
          <p:spPr>
            <a:xfrm rot="10800000" flipH="1">
              <a:off x="6787625" y="4799525"/>
              <a:ext cx="569100" cy="284400"/>
            </a:xfrm>
            <a:prstGeom prst="straightConnector1">
              <a:avLst/>
            </a:prstGeom>
            <a:noFill/>
            <a:ln w="9525" cap="flat" cmpd="sng">
              <a:solidFill>
                <a:srgbClr val="FFFFFF"/>
              </a:solidFill>
              <a:prstDash val="dot"/>
              <a:round/>
              <a:headEnd type="none" w="med" len="med"/>
              <a:tailEnd type="none" w="med" len="med"/>
            </a:ln>
          </p:spPr>
        </p:cxnSp>
      </p:grpSp>
      <p:sp>
        <p:nvSpPr>
          <p:cNvPr id="825" name="Google Shape;825;p141"/>
          <p:cNvSpPr/>
          <p:nvPr/>
        </p:nvSpPr>
        <p:spPr>
          <a:xfrm rot="-5400000" flipH="1">
            <a:off x="6602350" y="3046975"/>
            <a:ext cx="4179300" cy="9000"/>
          </a:xfrm>
          <a:prstGeom prst="rect">
            <a:avLst/>
          </a:prstGeom>
          <a:solidFill>
            <a:srgbClr val="E6BB4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6" name="Google Shape;826;p14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839200" y="735175"/>
            <a:ext cx="3598826" cy="3673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1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3" cy="5143501"/>
          </a:xfrm>
          <a:prstGeom prst="rect">
            <a:avLst/>
          </a:prstGeom>
          <a:noFill/>
          <a:ln>
            <a:noFill/>
          </a:ln>
        </p:spPr>
      </p:pic>
      <p:pic>
        <p:nvPicPr>
          <p:cNvPr id="940" name="Google Shape;940;p150"/>
          <p:cNvPicPr preferRelativeResize="0"/>
          <p:nvPr/>
        </p:nvPicPr>
        <p:blipFill>
          <a:blip r:embed="rId4">
            <a:alphaModFix/>
          </a:blip>
          <a:stretch>
            <a:fillRect/>
          </a:stretch>
        </p:blipFill>
        <p:spPr>
          <a:xfrm>
            <a:off x="7866550" y="110600"/>
            <a:ext cx="1087925" cy="685800"/>
          </a:xfrm>
          <a:prstGeom prst="rect">
            <a:avLst/>
          </a:prstGeom>
          <a:noFill/>
          <a:ln>
            <a:noFill/>
          </a:ln>
        </p:spPr>
      </p:pic>
      <p:pic>
        <p:nvPicPr>
          <p:cNvPr id="941" name="Google Shape;941;p15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1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947" name="Google Shape;947;p151"/>
          <p:cNvSpPr txBox="1"/>
          <p:nvPr/>
        </p:nvSpPr>
        <p:spPr>
          <a:xfrm>
            <a:off x="741200" y="1678088"/>
            <a:ext cx="7397700" cy="1787400"/>
          </a:xfrm>
          <a:prstGeom prst="rect">
            <a:avLst/>
          </a:prstGeom>
          <a:noFill/>
          <a:ln>
            <a:noFill/>
          </a:ln>
        </p:spPr>
        <p:txBody>
          <a:bodyPr spcFirstLastPara="1" wrap="square" lIns="0" tIns="10500" rIns="0" bIns="0" anchor="ctr" anchorCtr="0">
            <a:noAutofit/>
          </a:bodyPr>
          <a:lstStyle/>
          <a:p>
            <a:pPr marL="12700" lvl="0" indent="0" algn="l" rtl="0">
              <a:lnSpc>
                <a:spcPct val="90000"/>
              </a:lnSpc>
              <a:spcBef>
                <a:spcPts val="0"/>
              </a:spcBef>
              <a:spcAft>
                <a:spcPts val="0"/>
              </a:spcAft>
              <a:buClr>
                <a:schemeClr val="dk1"/>
              </a:buClr>
              <a:buSzPts val="4200"/>
              <a:buFont typeface="Arial"/>
              <a:buNone/>
            </a:pPr>
            <a:r>
              <a:rPr lang="en" sz="3800">
                <a:solidFill>
                  <a:srgbClr val="D9A72A"/>
                </a:solidFill>
                <a:latin typeface="DM Serif Display"/>
                <a:ea typeface="DM Serif Display"/>
                <a:cs typeface="DM Serif Display"/>
                <a:sym typeface="DM Serif Display"/>
              </a:rPr>
              <a:t>Facts and statistics aren’t enough.</a:t>
            </a:r>
            <a:br>
              <a:rPr lang="en" sz="3800">
                <a:solidFill>
                  <a:srgbClr val="D9A72A"/>
                </a:solidFill>
                <a:latin typeface="DM Serif Display"/>
                <a:ea typeface="DM Serif Display"/>
                <a:cs typeface="DM Serif Display"/>
                <a:sym typeface="DM Serif Display"/>
              </a:rPr>
            </a:br>
            <a:r>
              <a:rPr lang="en" sz="3800">
                <a:solidFill>
                  <a:srgbClr val="D9A72A"/>
                </a:solidFill>
                <a:latin typeface="DM Serif Display"/>
                <a:ea typeface="DM Serif Display"/>
                <a:cs typeface="DM Serif Display"/>
                <a:sym typeface="DM Serif Display"/>
              </a:rPr>
              <a:t>You have to tell a story. </a:t>
            </a:r>
            <a:endParaRPr sz="3800">
              <a:solidFill>
                <a:srgbClr val="D9A72A"/>
              </a:solidFill>
              <a:latin typeface="DM Serif Display"/>
              <a:ea typeface="DM Serif Display"/>
              <a:cs typeface="DM Serif Display"/>
              <a:sym typeface="DM Serif Display"/>
            </a:endParaRPr>
          </a:p>
          <a:p>
            <a:pPr marL="12700" lvl="0" indent="0" algn="l" rtl="0">
              <a:lnSpc>
                <a:spcPct val="90000"/>
              </a:lnSpc>
              <a:spcBef>
                <a:spcPts val="0"/>
              </a:spcBef>
              <a:spcAft>
                <a:spcPts val="0"/>
              </a:spcAft>
              <a:buClr>
                <a:schemeClr val="dk1"/>
              </a:buClr>
              <a:buSzPts val="4200"/>
              <a:buFont typeface="Arial"/>
              <a:buNone/>
            </a:pPr>
            <a:r>
              <a:rPr lang="en" sz="3800">
                <a:solidFill>
                  <a:schemeClr val="lt1"/>
                </a:solidFill>
                <a:latin typeface="DM Serif Display"/>
                <a:ea typeface="DM Serif Display"/>
                <a:cs typeface="DM Serif Display"/>
                <a:sym typeface="DM Serif Display"/>
              </a:rPr>
              <a:t>Your story.</a:t>
            </a:r>
            <a:endParaRPr sz="3300">
              <a:solidFill>
                <a:schemeClr val="lt1"/>
              </a:solidFill>
              <a:latin typeface="DM Serif Display"/>
              <a:ea typeface="DM Serif Display"/>
              <a:cs typeface="DM Serif Display"/>
              <a:sym typeface="DM Serif Display"/>
            </a:endParaRPr>
          </a:p>
        </p:txBody>
      </p:sp>
      <p:pic>
        <p:nvPicPr>
          <p:cNvPr id="948" name="Google Shape;948;p15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15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54" name="Google Shape;954;p15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9187" y="950188"/>
            <a:ext cx="3465625" cy="3243126"/>
          </a:xfrm>
          <a:prstGeom prst="rect">
            <a:avLst/>
          </a:prstGeom>
          <a:noFill/>
          <a:ln>
            <a:noFill/>
          </a:ln>
        </p:spPr>
      </p:pic>
      <p:pic>
        <p:nvPicPr>
          <p:cNvPr id="955" name="Google Shape;955;p15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Google Shape;960;p1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61" name="Google Shape;961;p15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9187" y="950188"/>
            <a:ext cx="3465625" cy="3243126"/>
          </a:xfrm>
          <a:prstGeom prst="rect">
            <a:avLst/>
          </a:prstGeom>
          <a:noFill/>
          <a:ln>
            <a:noFill/>
          </a:ln>
        </p:spPr>
      </p:pic>
      <p:pic>
        <p:nvPicPr>
          <p:cNvPr id="962" name="Google Shape;962;p15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84000" y="1137950"/>
            <a:ext cx="2971725" cy="2299677"/>
          </a:xfrm>
          <a:prstGeom prst="rect">
            <a:avLst/>
          </a:prstGeom>
          <a:noFill/>
          <a:ln>
            <a:noFill/>
          </a:ln>
        </p:spPr>
      </p:pic>
      <p:pic>
        <p:nvPicPr>
          <p:cNvPr id="963" name="Google Shape;963;p15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5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69" name="Google Shape;969;p15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9187" y="950188"/>
            <a:ext cx="3465625" cy="3243126"/>
          </a:xfrm>
          <a:prstGeom prst="rect">
            <a:avLst/>
          </a:prstGeom>
          <a:noFill/>
          <a:ln>
            <a:noFill/>
          </a:ln>
        </p:spPr>
      </p:pic>
      <p:pic>
        <p:nvPicPr>
          <p:cNvPr id="970" name="Google Shape;970;p15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84000" y="1137950"/>
            <a:ext cx="2971725" cy="2299677"/>
          </a:xfrm>
          <a:prstGeom prst="rect">
            <a:avLst/>
          </a:prstGeom>
          <a:noFill/>
          <a:ln>
            <a:noFill/>
          </a:ln>
        </p:spPr>
      </p:pic>
      <p:pic>
        <p:nvPicPr>
          <p:cNvPr id="971" name="Google Shape;971;p15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095775" y="2142620"/>
            <a:ext cx="2491249" cy="2764855"/>
          </a:xfrm>
          <a:prstGeom prst="rect">
            <a:avLst/>
          </a:prstGeom>
          <a:noFill/>
          <a:ln>
            <a:noFill/>
          </a:ln>
        </p:spPr>
      </p:pic>
      <p:pic>
        <p:nvPicPr>
          <p:cNvPr id="972" name="Google Shape;972;p15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pic>
        <p:nvPicPr>
          <p:cNvPr id="977" name="Google Shape;977;p15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78" name="Google Shape;978;p15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9187" y="950188"/>
            <a:ext cx="3465625" cy="3243126"/>
          </a:xfrm>
          <a:prstGeom prst="rect">
            <a:avLst/>
          </a:prstGeom>
          <a:noFill/>
          <a:ln>
            <a:noFill/>
          </a:ln>
        </p:spPr>
      </p:pic>
      <p:pic>
        <p:nvPicPr>
          <p:cNvPr id="979" name="Google Shape;979;p15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84000" y="1137950"/>
            <a:ext cx="2971725" cy="2299677"/>
          </a:xfrm>
          <a:prstGeom prst="rect">
            <a:avLst/>
          </a:prstGeom>
          <a:noFill/>
          <a:ln>
            <a:noFill/>
          </a:ln>
        </p:spPr>
      </p:pic>
      <p:pic>
        <p:nvPicPr>
          <p:cNvPr id="980" name="Google Shape;980;p15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095775" y="2142620"/>
            <a:ext cx="2491249" cy="2764855"/>
          </a:xfrm>
          <a:prstGeom prst="rect">
            <a:avLst/>
          </a:prstGeom>
          <a:noFill/>
          <a:ln>
            <a:noFill/>
          </a:ln>
        </p:spPr>
      </p:pic>
      <p:pic>
        <p:nvPicPr>
          <p:cNvPr id="981" name="Google Shape;981;p15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475725" y="101338"/>
            <a:ext cx="1160174" cy="1934500"/>
          </a:xfrm>
          <a:prstGeom prst="rect">
            <a:avLst/>
          </a:prstGeom>
          <a:noFill/>
          <a:ln>
            <a:noFill/>
          </a:ln>
        </p:spPr>
      </p:pic>
      <p:pic>
        <p:nvPicPr>
          <p:cNvPr id="982" name="Google Shape;982;p15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806800" y="101338"/>
            <a:ext cx="1160174" cy="19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56"/>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16</a:t>
            </a:fld>
            <a:endParaRPr sz="800">
              <a:latin typeface="Barlow SemiBold"/>
              <a:ea typeface="Barlow SemiBold"/>
              <a:cs typeface="Barlow SemiBold"/>
              <a:sym typeface="Barlow SemiBold"/>
            </a:endParaRPr>
          </a:p>
        </p:txBody>
      </p:sp>
      <p:sp>
        <p:nvSpPr>
          <p:cNvPr id="988" name="Google Shape;988;p156"/>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16</a:t>
            </a:fld>
            <a:endParaRPr/>
          </a:p>
        </p:txBody>
      </p:sp>
      <p:sp>
        <p:nvSpPr>
          <p:cNvPr id="989" name="Google Shape;989;p156"/>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chemeClr val="accent3"/>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a:p>
        </p:txBody>
      </p:sp>
      <p:pic>
        <p:nvPicPr>
          <p:cNvPr id="990" name="Google Shape;990;p156"/>
          <p:cNvPicPr preferRelativeResize="0"/>
          <p:nvPr/>
        </p:nvPicPr>
        <p:blipFill>
          <a:blip r:embed="rId3">
            <a:alphaModFix/>
          </a:blip>
          <a:stretch>
            <a:fillRect/>
          </a:stretch>
        </p:blipFill>
        <p:spPr>
          <a:xfrm>
            <a:off x="3912144" y="1556453"/>
            <a:ext cx="4646071" cy="3097372"/>
          </a:xfrm>
          <a:prstGeom prst="rect">
            <a:avLst/>
          </a:prstGeom>
          <a:noFill/>
          <a:ln>
            <a:noFill/>
          </a:ln>
        </p:spPr>
      </p:pic>
      <p:sp>
        <p:nvSpPr>
          <p:cNvPr id="991" name="Google Shape;991;p156"/>
          <p:cNvSpPr/>
          <p:nvPr/>
        </p:nvSpPr>
        <p:spPr>
          <a:xfrm flipH="1">
            <a:off x="6327334" y="4105556"/>
            <a:ext cx="2034900" cy="423000"/>
          </a:xfrm>
          <a:prstGeom prst="snip1Rect">
            <a:avLst>
              <a:gd name="adj" fmla="val 50000"/>
            </a:avLst>
          </a:prstGeom>
          <a:solidFill>
            <a:srgbClr val="000000">
              <a:alpha val="16670"/>
            </a:srgbClr>
          </a:solidFill>
          <a:ln>
            <a:noFill/>
          </a:ln>
          <a:effectLst>
            <a:outerShdw blurRad="57150" dist="19050" dir="5400000" algn="bl" rotWithShape="0">
              <a:srgbClr val="000000"/>
            </a:outerShdw>
          </a:effectLst>
        </p:spPr>
        <p:txBody>
          <a:bodyPr spcFirstLastPara="1" wrap="square" lIns="34275" tIns="34275" rIns="34275" bIns="34275" anchor="ctr" anchorCtr="0">
            <a:noAutofit/>
          </a:bodyPr>
          <a:lstStyle/>
          <a:p>
            <a:pPr marL="0" lvl="0" indent="0" algn="l" rtl="0">
              <a:spcBef>
                <a:spcPts val="0"/>
              </a:spcBef>
              <a:spcAft>
                <a:spcPts val="0"/>
              </a:spcAft>
              <a:buNone/>
            </a:pPr>
            <a:r>
              <a:rPr lang="en" sz="2100">
                <a:solidFill>
                  <a:schemeClr val="lt1"/>
                </a:solidFill>
                <a:latin typeface="Impact"/>
                <a:ea typeface="Impact"/>
                <a:cs typeface="Impact"/>
                <a:sym typeface="Impact"/>
              </a:rPr>
              <a:t>     Visit or Apply</a:t>
            </a:r>
            <a:endParaRPr sz="2100">
              <a:solidFill>
                <a:schemeClr val="lt1"/>
              </a:solidFill>
              <a:latin typeface="Impact"/>
              <a:ea typeface="Impact"/>
              <a:cs typeface="Impact"/>
              <a:sym typeface="Impact"/>
            </a:endParaRPr>
          </a:p>
        </p:txBody>
      </p:sp>
      <p:sp>
        <p:nvSpPr>
          <p:cNvPr id="992" name="Google Shape;992;p156"/>
          <p:cNvSpPr/>
          <p:nvPr/>
        </p:nvSpPr>
        <p:spPr>
          <a:xfrm flipH="1">
            <a:off x="3846194" y="2701766"/>
            <a:ext cx="4744200" cy="710400"/>
          </a:xfrm>
          <a:prstGeom prst="snip1Rect">
            <a:avLst>
              <a:gd name="adj" fmla="val 50000"/>
            </a:avLst>
          </a:prstGeom>
          <a:solidFill>
            <a:srgbClr val="000000">
              <a:alpha val="16670"/>
            </a:srgbClr>
          </a:solidFill>
          <a:ln>
            <a:noFill/>
          </a:ln>
          <a:effectLst>
            <a:outerShdw blurRad="57150" dist="19050" dir="5400000" algn="bl" rotWithShape="0">
              <a:srgbClr val="000000"/>
            </a:outerShdw>
          </a:effectLst>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93" name="Google Shape;993;p156"/>
          <p:cNvSpPr txBox="1"/>
          <p:nvPr/>
        </p:nvSpPr>
        <p:spPr>
          <a:xfrm>
            <a:off x="3910534" y="2693647"/>
            <a:ext cx="4451700" cy="792600"/>
          </a:xfrm>
          <a:prstGeom prst="rect">
            <a:avLst/>
          </a:prstGeom>
          <a:noFill/>
          <a:ln>
            <a:noFill/>
          </a:ln>
        </p:spPr>
        <p:txBody>
          <a:bodyPr spcFirstLastPara="1" wrap="square" lIns="19050" tIns="19050" rIns="19050" bIns="1905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 sz="4900" b="1">
                <a:solidFill>
                  <a:schemeClr val="lt1"/>
                </a:solidFill>
                <a:latin typeface="Amatic SC"/>
                <a:ea typeface="Amatic SC"/>
                <a:cs typeface="Amatic SC"/>
                <a:sym typeface="Amatic SC"/>
              </a:rPr>
              <a:t>FUN BUT GENERIC HOOK </a:t>
            </a:r>
            <a:endParaRPr sz="4900" b="1" i="0" u="none" strike="noStrike" cap="none">
              <a:solidFill>
                <a:schemeClr val="lt1"/>
              </a:solidFill>
              <a:latin typeface="Amatic SC"/>
              <a:ea typeface="Amatic SC"/>
              <a:cs typeface="Amatic SC"/>
              <a:sym typeface="Amatic SC"/>
            </a:endParaRPr>
          </a:p>
        </p:txBody>
      </p:sp>
      <p:sp>
        <p:nvSpPr>
          <p:cNvPr id="994" name="Google Shape;994;p156"/>
          <p:cNvSpPr/>
          <p:nvPr/>
        </p:nvSpPr>
        <p:spPr>
          <a:xfrm flipH="1">
            <a:off x="4723319" y="1528072"/>
            <a:ext cx="3023700" cy="626100"/>
          </a:xfrm>
          <a:prstGeom prst="snip1Rect">
            <a:avLst>
              <a:gd name="adj" fmla="val 50000"/>
            </a:avLst>
          </a:prstGeom>
          <a:solidFill>
            <a:srgbClr val="000000">
              <a:alpha val="16670"/>
            </a:srgbClr>
          </a:solidFill>
          <a:ln>
            <a:noFill/>
          </a:ln>
          <a:effectLst>
            <a:outerShdw blurRad="57150" dist="19050" dir="5400000" algn="bl" rotWithShape="0">
              <a:srgbClr val="000000"/>
            </a:outerShdw>
          </a:effectLst>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95" name="Google Shape;995;p156"/>
          <p:cNvSpPr txBox="1"/>
          <p:nvPr/>
        </p:nvSpPr>
        <p:spPr>
          <a:xfrm>
            <a:off x="4825919" y="1731116"/>
            <a:ext cx="2979900" cy="377100"/>
          </a:xfrm>
          <a:prstGeom prst="rect">
            <a:avLst/>
          </a:prstGeom>
          <a:noFill/>
          <a:ln>
            <a:noFill/>
          </a:ln>
        </p:spPr>
        <p:txBody>
          <a:bodyPr spcFirstLastPara="1" wrap="square" lIns="19050" tIns="19050" rIns="19050" bIns="1905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 sz="2200" b="1">
                <a:solidFill>
                  <a:schemeClr val="lt1"/>
                </a:solidFill>
                <a:latin typeface="EB Garamond"/>
                <a:ea typeface="EB Garamond"/>
                <a:cs typeface="EB Garamond"/>
                <a:sym typeface="EB Garamond"/>
              </a:rPr>
              <a:t>UNIVERSITY LOGO </a:t>
            </a:r>
            <a:endParaRPr sz="2200" b="1" i="0" u="none" strike="noStrike" cap="none">
              <a:solidFill>
                <a:schemeClr val="lt1"/>
              </a:solidFill>
              <a:latin typeface="EB Garamond"/>
              <a:ea typeface="EB Garamond"/>
              <a:cs typeface="EB Garamond"/>
              <a:sym typeface="EB Garamond"/>
            </a:endParaRPr>
          </a:p>
        </p:txBody>
      </p:sp>
      <p:sp>
        <p:nvSpPr>
          <p:cNvPr id="996" name="Google Shape;996;p156"/>
          <p:cNvSpPr txBox="1"/>
          <p:nvPr/>
        </p:nvSpPr>
        <p:spPr>
          <a:xfrm>
            <a:off x="1059350" y="1574825"/>
            <a:ext cx="2455800" cy="1635600"/>
          </a:xfrm>
          <a:prstGeom prst="rect">
            <a:avLst/>
          </a:prstGeom>
          <a:noFill/>
          <a:ln>
            <a:noFill/>
          </a:ln>
        </p:spPr>
        <p:txBody>
          <a:bodyPr spcFirstLastPara="1" wrap="square" lIns="0" tIns="0" rIns="0" bIns="0" anchor="b" anchorCtr="0">
            <a:noAutofit/>
          </a:bodyPr>
          <a:lstStyle/>
          <a:p>
            <a:pPr marL="457200" marR="0" lvl="0" indent="-330200" algn="l" rtl="0">
              <a:lnSpc>
                <a:spcPct val="130000"/>
              </a:lnSpc>
              <a:spcBef>
                <a:spcPts val="0"/>
              </a:spcBef>
              <a:spcAft>
                <a:spcPts val="0"/>
              </a:spcAft>
              <a:buClr>
                <a:srgbClr val="434343"/>
              </a:buClr>
              <a:buSzPts val="1600"/>
              <a:buFont typeface="Barlow"/>
              <a:buChar char="❏"/>
            </a:pPr>
            <a:r>
              <a:rPr lang="en" sz="1600">
                <a:solidFill>
                  <a:srgbClr val="434343"/>
                </a:solidFill>
                <a:latin typeface="Barlow"/>
                <a:ea typeface="Barlow"/>
                <a:cs typeface="Barlow"/>
                <a:sym typeface="Barlow"/>
              </a:rPr>
              <a:t>Name Sourcing</a:t>
            </a:r>
            <a:endParaRPr sz="1600">
              <a:solidFill>
                <a:srgbClr val="434343"/>
              </a:solidFill>
              <a:latin typeface="Barlow"/>
              <a:ea typeface="Barlow"/>
              <a:cs typeface="Barlow"/>
              <a:sym typeface="Barlow"/>
            </a:endParaRPr>
          </a:p>
          <a:p>
            <a:pPr marL="457200" marR="0" lvl="0" indent="-330200" algn="l" rtl="0">
              <a:lnSpc>
                <a:spcPct val="130000"/>
              </a:lnSpc>
              <a:spcBef>
                <a:spcPts val="0"/>
              </a:spcBef>
              <a:spcAft>
                <a:spcPts val="0"/>
              </a:spcAft>
              <a:buClr>
                <a:srgbClr val="434343"/>
              </a:buClr>
              <a:buSzPts val="1600"/>
              <a:buFont typeface="Barlow"/>
              <a:buChar char="❏"/>
            </a:pPr>
            <a:r>
              <a:rPr lang="en" sz="1600">
                <a:solidFill>
                  <a:srgbClr val="434343"/>
                </a:solidFill>
                <a:latin typeface="Barlow"/>
                <a:ea typeface="Barlow"/>
                <a:cs typeface="Barlow"/>
                <a:sym typeface="Barlow"/>
              </a:rPr>
              <a:t>Emails</a:t>
            </a:r>
            <a:endParaRPr sz="1600">
              <a:solidFill>
                <a:srgbClr val="434343"/>
              </a:solidFill>
              <a:latin typeface="Barlow"/>
              <a:ea typeface="Barlow"/>
              <a:cs typeface="Barlow"/>
              <a:sym typeface="Barlow"/>
            </a:endParaRPr>
          </a:p>
          <a:p>
            <a:pPr marL="457200" marR="0" lvl="0" indent="-330200" algn="l" rtl="0">
              <a:lnSpc>
                <a:spcPct val="130000"/>
              </a:lnSpc>
              <a:spcBef>
                <a:spcPts val="0"/>
              </a:spcBef>
              <a:spcAft>
                <a:spcPts val="0"/>
              </a:spcAft>
              <a:buClr>
                <a:srgbClr val="434343"/>
              </a:buClr>
              <a:buSzPts val="1600"/>
              <a:buFont typeface="Barlow"/>
              <a:buChar char="❏"/>
            </a:pPr>
            <a:r>
              <a:rPr lang="en" sz="1600">
                <a:solidFill>
                  <a:srgbClr val="434343"/>
                </a:solidFill>
                <a:latin typeface="Barlow"/>
                <a:ea typeface="Barlow"/>
                <a:cs typeface="Barlow"/>
                <a:sym typeface="Barlow"/>
              </a:rPr>
              <a:t>Mailings</a:t>
            </a:r>
            <a:endParaRPr sz="1600">
              <a:solidFill>
                <a:srgbClr val="434343"/>
              </a:solidFill>
              <a:latin typeface="Barlow"/>
              <a:ea typeface="Barlow"/>
              <a:cs typeface="Barlow"/>
              <a:sym typeface="Barlow"/>
            </a:endParaRPr>
          </a:p>
          <a:p>
            <a:pPr marL="457200" marR="0" lvl="0" indent="-330200" algn="l" rtl="0">
              <a:lnSpc>
                <a:spcPct val="130000"/>
              </a:lnSpc>
              <a:spcBef>
                <a:spcPts val="0"/>
              </a:spcBef>
              <a:spcAft>
                <a:spcPts val="0"/>
              </a:spcAft>
              <a:buClr>
                <a:srgbClr val="434343"/>
              </a:buClr>
              <a:buSzPts val="1600"/>
              <a:buFont typeface="Barlow"/>
              <a:buChar char="❏"/>
            </a:pPr>
            <a:r>
              <a:rPr lang="en" sz="1600">
                <a:solidFill>
                  <a:srgbClr val="434343"/>
                </a:solidFill>
                <a:latin typeface="Barlow"/>
                <a:ea typeface="Barlow"/>
                <a:cs typeface="Barlow"/>
                <a:sym typeface="Barlow"/>
              </a:rPr>
              <a:t>Reports </a:t>
            </a:r>
            <a:endParaRPr sz="1600">
              <a:solidFill>
                <a:srgbClr val="434343"/>
              </a:solidFill>
              <a:latin typeface="Barlow"/>
              <a:ea typeface="Barlow"/>
              <a:cs typeface="Barlow"/>
              <a:sym typeface="Barlow"/>
            </a:endParaRPr>
          </a:p>
          <a:p>
            <a:pPr marL="457200" marR="0" lvl="0" indent="-330200" algn="l" rtl="0">
              <a:lnSpc>
                <a:spcPct val="130000"/>
              </a:lnSpc>
              <a:spcBef>
                <a:spcPts val="0"/>
              </a:spcBef>
              <a:spcAft>
                <a:spcPts val="0"/>
              </a:spcAft>
              <a:buClr>
                <a:srgbClr val="434343"/>
              </a:buClr>
              <a:buSzPts val="1600"/>
              <a:buFont typeface="Barlow"/>
              <a:buChar char="❏"/>
            </a:pPr>
            <a:r>
              <a:rPr lang="en" sz="1600">
                <a:solidFill>
                  <a:srgbClr val="434343"/>
                </a:solidFill>
                <a:latin typeface="Barlow"/>
                <a:ea typeface="Barlow"/>
                <a:cs typeface="Barlow"/>
                <a:sym typeface="Barlow"/>
              </a:rPr>
              <a:t>Volume limited</a:t>
            </a:r>
            <a:endParaRPr sz="1600">
              <a:solidFill>
                <a:srgbClr val="434343"/>
              </a:solidFill>
              <a:latin typeface="Barlow"/>
              <a:ea typeface="Barlow"/>
              <a:cs typeface="Barlow"/>
              <a:sym typeface="Barlow"/>
            </a:endParaRPr>
          </a:p>
        </p:txBody>
      </p:sp>
      <p:sp>
        <p:nvSpPr>
          <p:cNvPr id="997" name="Google Shape;997;p156"/>
          <p:cNvSpPr txBox="1"/>
          <p:nvPr/>
        </p:nvSpPr>
        <p:spPr>
          <a:xfrm>
            <a:off x="900980" y="962952"/>
            <a:ext cx="7514100" cy="387900"/>
          </a:xfrm>
          <a:prstGeom prst="rect">
            <a:avLst/>
          </a:prstGeom>
          <a:noFill/>
          <a:ln>
            <a:noFill/>
          </a:ln>
        </p:spPr>
        <p:txBody>
          <a:bodyPr spcFirstLastPara="1" wrap="square" lIns="0" tIns="0" rIns="0" bIns="0" anchor="ctr" anchorCtr="0">
            <a:spAutoFit/>
          </a:bodyPr>
          <a:lstStyle/>
          <a:p>
            <a:pPr marL="12700" lvl="0" indent="0" algn="l" rtl="0">
              <a:lnSpc>
                <a:spcPct val="90000"/>
              </a:lnSpc>
              <a:spcBef>
                <a:spcPts val="0"/>
              </a:spcBef>
              <a:spcAft>
                <a:spcPts val="0"/>
              </a:spcAft>
              <a:buClr>
                <a:schemeClr val="dk1"/>
              </a:buClr>
              <a:buSzPts val="4200"/>
              <a:buFont typeface="Arial"/>
              <a:buNone/>
            </a:pPr>
            <a:r>
              <a:rPr lang="en" sz="2800">
                <a:solidFill>
                  <a:srgbClr val="850928"/>
                </a:solidFill>
                <a:latin typeface="DM Serif Display"/>
                <a:ea typeface="DM Serif Display"/>
                <a:cs typeface="DM Serif Display"/>
                <a:sym typeface="DM Serif Display"/>
              </a:rPr>
              <a:t>Traditional Student Search</a:t>
            </a:r>
            <a:endParaRPr sz="2800">
              <a:solidFill>
                <a:srgbClr val="850928"/>
              </a:solidFill>
              <a:latin typeface="DM Serif Display"/>
              <a:ea typeface="DM Serif Display"/>
              <a:cs typeface="DM Serif Display"/>
              <a:sym typeface="DM Serif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01"/>
        <p:cNvGrpSpPr/>
        <p:nvPr/>
      </p:nvGrpSpPr>
      <p:grpSpPr>
        <a:xfrm>
          <a:off x="0" y="0"/>
          <a:ext cx="0" cy="0"/>
          <a:chOff x="0" y="0"/>
          <a:chExt cx="0" cy="0"/>
        </a:xfrm>
      </p:grpSpPr>
      <p:pic>
        <p:nvPicPr>
          <p:cNvPr id="1002" name="Google Shape;1002;p1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 y="0"/>
            <a:ext cx="9144023" cy="5143501"/>
          </a:xfrm>
          <a:prstGeom prst="rect">
            <a:avLst/>
          </a:prstGeom>
          <a:noFill/>
          <a:ln>
            <a:noFill/>
          </a:ln>
        </p:spPr>
      </p:pic>
      <p:sp>
        <p:nvSpPr>
          <p:cNvPr id="1003" name="Google Shape;1003;p157"/>
          <p:cNvSpPr txBox="1"/>
          <p:nvPr/>
        </p:nvSpPr>
        <p:spPr>
          <a:xfrm>
            <a:off x="808106" y="797522"/>
            <a:ext cx="850800" cy="618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STUDENT</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POPULATION</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DECLINE</a:t>
            </a:r>
            <a:endParaRPr sz="1400">
              <a:solidFill>
                <a:srgbClr val="888888"/>
              </a:solidFill>
              <a:latin typeface="Barlow Condensed"/>
              <a:ea typeface="Barlow Condensed"/>
              <a:cs typeface="Barlow Condensed"/>
              <a:sym typeface="Barlow Condensed"/>
            </a:endParaRPr>
          </a:p>
        </p:txBody>
      </p:sp>
      <p:sp>
        <p:nvSpPr>
          <p:cNvPr id="1004" name="Google Shape;1004;p157"/>
          <p:cNvSpPr txBox="1"/>
          <p:nvPr/>
        </p:nvSpPr>
        <p:spPr>
          <a:xfrm>
            <a:off x="2249906" y="334884"/>
            <a:ext cx="8508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ELUSIVE</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CONSUMER</a:t>
            </a:r>
            <a:endParaRPr sz="1400">
              <a:solidFill>
                <a:srgbClr val="888888"/>
              </a:solidFill>
              <a:latin typeface="Barlow Condensed"/>
              <a:ea typeface="Barlow Condensed"/>
              <a:cs typeface="Barlow Condensed"/>
              <a:sym typeface="Barlow Condensed"/>
            </a:endParaRPr>
          </a:p>
        </p:txBody>
      </p:sp>
      <p:sp>
        <p:nvSpPr>
          <p:cNvPr id="1005" name="Google Shape;1005;p157"/>
          <p:cNvSpPr txBox="1"/>
          <p:nvPr/>
        </p:nvSpPr>
        <p:spPr>
          <a:xfrm>
            <a:off x="3438984" y="1128863"/>
            <a:ext cx="8508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FINANCIAL PRESSURE</a:t>
            </a:r>
            <a:endParaRPr sz="1400">
              <a:solidFill>
                <a:srgbClr val="888888"/>
              </a:solidFill>
              <a:latin typeface="Barlow Condensed"/>
              <a:ea typeface="Barlow Condensed"/>
              <a:cs typeface="Barlow Condensed"/>
              <a:sym typeface="Barlow Condensed"/>
            </a:endParaRPr>
          </a:p>
        </p:txBody>
      </p:sp>
      <p:sp>
        <p:nvSpPr>
          <p:cNvPr id="1006" name="Google Shape;1006;p157"/>
          <p:cNvSpPr txBox="1"/>
          <p:nvPr/>
        </p:nvSpPr>
        <p:spPr>
          <a:xfrm>
            <a:off x="4541944" y="495469"/>
            <a:ext cx="12174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SHIFTING DEMOGRAPHICS</a:t>
            </a:r>
            <a:endParaRPr sz="1400">
              <a:solidFill>
                <a:srgbClr val="888888"/>
              </a:solidFill>
              <a:latin typeface="Barlow Condensed"/>
              <a:ea typeface="Barlow Condensed"/>
              <a:cs typeface="Barlow Condensed"/>
              <a:sym typeface="Barlow Condensed"/>
            </a:endParaRPr>
          </a:p>
        </p:txBody>
      </p:sp>
      <p:sp>
        <p:nvSpPr>
          <p:cNvPr id="1007" name="Google Shape;1007;p157"/>
          <p:cNvSpPr txBox="1"/>
          <p:nvPr/>
        </p:nvSpPr>
        <p:spPr>
          <a:xfrm>
            <a:off x="5802216" y="1260966"/>
            <a:ext cx="12174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NEW COMM</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CHANNELS</a:t>
            </a:r>
            <a:endParaRPr sz="1400">
              <a:solidFill>
                <a:srgbClr val="888888"/>
              </a:solidFill>
              <a:latin typeface="Barlow Condensed"/>
              <a:ea typeface="Barlow Condensed"/>
              <a:cs typeface="Barlow Condensed"/>
              <a:sym typeface="Barlow Condensed"/>
            </a:endParaRPr>
          </a:p>
        </p:txBody>
      </p:sp>
      <p:sp>
        <p:nvSpPr>
          <p:cNvPr id="1008" name="Google Shape;1008;p157"/>
          <p:cNvSpPr txBox="1"/>
          <p:nvPr/>
        </p:nvSpPr>
        <p:spPr>
          <a:xfrm>
            <a:off x="7200619" y="677400"/>
            <a:ext cx="12174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QUESTIONING</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VALUE AND COST</a:t>
            </a:r>
            <a:endParaRPr sz="1400">
              <a:solidFill>
                <a:srgbClr val="888888"/>
              </a:solidFill>
              <a:latin typeface="Barlow Condensed"/>
              <a:ea typeface="Barlow Condensed"/>
              <a:cs typeface="Barlow Condensed"/>
              <a:sym typeface="Barlow Condensed"/>
            </a:endParaRPr>
          </a:p>
        </p:txBody>
      </p:sp>
      <p:sp>
        <p:nvSpPr>
          <p:cNvPr id="1009" name="Google Shape;1009;p157"/>
          <p:cNvSpPr txBox="1"/>
          <p:nvPr/>
        </p:nvSpPr>
        <p:spPr>
          <a:xfrm>
            <a:off x="7410825" y="1627988"/>
            <a:ext cx="12174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LIMITED</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ATTENTION</a:t>
            </a:r>
            <a:endParaRPr sz="1400">
              <a:solidFill>
                <a:srgbClr val="888888"/>
              </a:solidFill>
              <a:latin typeface="Barlow Condensed"/>
              <a:ea typeface="Barlow Condensed"/>
              <a:cs typeface="Barlow Condensed"/>
              <a:sym typeface="Barlow Condensed"/>
            </a:endParaRPr>
          </a:p>
        </p:txBody>
      </p:sp>
      <p:sp>
        <p:nvSpPr>
          <p:cNvPr id="1010" name="Google Shape;1010;p157"/>
          <p:cNvSpPr txBox="1"/>
          <p:nvPr/>
        </p:nvSpPr>
        <p:spPr>
          <a:xfrm>
            <a:off x="7795444" y="2607150"/>
            <a:ext cx="1217400" cy="435600"/>
          </a:xfrm>
          <a:prstGeom prst="rect">
            <a:avLst/>
          </a:prstGeom>
          <a:noFill/>
          <a:ln>
            <a:noFill/>
          </a:ln>
        </p:spPr>
        <p:txBody>
          <a:bodyPr spcFirstLastPara="1" wrap="square" lIns="34275" tIns="34275" rIns="34275" bIns="34275" anchor="t" anchorCtr="0">
            <a:spAutoFit/>
          </a:bodyPr>
          <a:lstStyle/>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OUTCOMES</a:t>
            </a:r>
            <a:endParaRPr sz="1400">
              <a:solidFill>
                <a:srgbClr val="888888"/>
              </a:solidFill>
              <a:latin typeface="Barlow Condensed"/>
              <a:ea typeface="Barlow Condensed"/>
              <a:cs typeface="Barlow Condensed"/>
              <a:sym typeface="Barlow Condensed"/>
            </a:endParaRPr>
          </a:p>
          <a:p>
            <a:pPr marL="0" lvl="0" indent="0" algn="ctr" rtl="0">
              <a:lnSpc>
                <a:spcPct val="85000"/>
              </a:lnSpc>
              <a:spcBef>
                <a:spcPts val="0"/>
              </a:spcBef>
              <a:spcAft>
                <a:spcPts val="0"/>
              </a:spcAft>
              <a:buNone/>
            </a:pPr>
            <a:r>
              <a:rPr lang="en" sz="1400">
                <a:solidFill>
                  <a:srgbClr val="888888"/>
                </a:solidFill>
                <a:latin typeface="Barlow Condensed"/>
                <a:ea typeface="Barlow Condensed"/>
                <a:cs typeface="Barlow Condensed"/>
                <a:sym typeface="Barlow Condensed"/>
              </a:rPr>
              <a:t>FOCUS</a:t>
            </a:r>
            <a:endParaRPr sz="1400">
              <a:solidFill>
                <a:srgbClr val="888888"/>
              </a:solidFill>
              <a:latin typeface="Barlow Condensed"/>
              <a:ea typeface="Barlow Condensed"/>
              <a:cs typeface="Barlow Condensed"/>
              <a:sym typeface="Barlow Condensed"/>
            </a:endParaRPr>
          </a:p>
        </p:txBody>
      </p:sp>
      <p:sp>
        <p:nvSpPr>
          <p:cNvPr id="1011" name="Google Shape;1011;p157"/>
          <p:cNvSpPr txBox="1">
            <a:spLocks noGrp="1"/>
          </p:cNvSpPr>
          <p:nvPr>
            <p:ph type="title"/>
          </p:nvPr>
        </p:nvSpPr>
        <p:spPr>
          <a:xfrm>
            <a:off x="788278" y="1216659"/>
            <a:ext cx="7995000" cy="2006400"/>
          </a:xfrm>
          <a:prstGeom prst="rect">
            <a:avLst/>
          </a:prstGeom>
          <a:noFill/>
          <a:ln>
            <a:noFill/>
          </a:ln>
        </p:spPr>
        <p:txBody>
          <a:bodyPr spcFirstLastPara="1" wrap="square" lIns="92575" tIns="91425" rIns="91425" bIns="91425" anchor="b" anchorCtr="0">
            <a:normAutofit/>
          </a:bodyPr>
          <a:lstStyle/>
          <a:p>
            <a:pPr marL="0" lvl="0" indent="0" algn="l" rtl="0">
              <a:lnSpc>
                <a:spcPct val="115000"/>
              </a:lnSpc>
              <a:spcBef>
                <a:spcPts val="0"/>
              </a:spcBef>
              <a:spcAft>
                <a:spcPts val="0"/>
              </a:spcAft>
              <a:buClr>
                <a:schemeClr val="lt1"/>
              </a:buClr>
              <a:buSzPts val="4800"/>
              <a:buFont typeface="DM Serif Display"/>
              <a:buNone/>
            </a:pPr>
            <a:r>
              <a:rPr lang="en" sz="5000">
                <a:solidFill>
                  <a:schemeClr val="lt1"/>
                </a:solidFill>
              </a:rPr>
              <a:t>today’s environment</a:t>
            </a:r>
            <a:endParaRPr sz="5000">
              <a:solidFill>
                <a:schemeClr val="lt1"/>
              </a:solidFill>
            </a:endParaRPr>
          </a:p>
          <a:p>
            <a:pPr marL="0" lvl="0" indent="0" algn="l" rtl="0">
              <a:lnSpc>
                <a:spcPct val="115000"/>
              </a:lnSpc>
              <a:spcBef>
                <a:spcPts val="100"/>
              </a:spcBef>
              <a:spcAft>
                <a:spcPts val="100"/>
              </a:spcAft>
              <a:buClr>
                <a:schemeClr val="lt1"/>
              </a:buClr>
              <a:buSzPts val="4800"/>
              <a:buFont typeface="DM Serif Display"/>
              <a:buNone/>
            </a:pPr>
            <a:r>
              <a:rPr lang="en" sz="2600">
                <a:solidFill>
                  <a:srgbClr val="D9A72A"/>
                </a:solidFill>
                <a:latin typeface="Barlow Condensed SemiBold"/>
                <a:ea typeface="Barlow Condensed SemiBold"/>
                <a:cs typeface="Barlow Condensed SemiBold"/>
                <a:sym typeface="Barlow Condensed SemiBold"/>
              </a:rPr>
              <a:t>IS INCREASINGLY COMPETITIVE</a:t>
            </a:r>
            <a:endParaRPr sz="2600">
              <a:solidFill>
                <a:srgbClr val="D9A72A"/>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58"/>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18</a:t>
            </a:fld>
            <a:endParaRPr sz="800">
              <a:latin typeface="Barlow SemiBold"/>
              <a:ea typeface="Barlow SemiBold"/>
              <a:cs typeface="Barlow SemiBold"/>
              <a:sym typeface="Barlow SemiBold"/>
            </a:endParaRPr>
          </a:p>
        </p:txBody>
      </p:sp>
      <p:sp>
        <p:nvSpPr>
          <p:cNvPr id="1017" name="Google Shape;1017;p158"/>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18</a:t>
            </a:fld>
            <a:endParaRPr/>
          </a:p>
        </p:txBody>
      </p:sp>
      <p:sp>
        <p:nvSpPr>
          <p:cNvPr id="1018" name="Google Shape;1018;p158"/>
          <p:cNvSpPr txBox="1"/>
          <p:nvPr/>
        </p:nvSpPr>
        <p:spPr>
          <a:xfrm>
            <a:off x="2765991" y="410616"/>
            <a:ext cx="3576000" cy="1138500"/>
          </a:xfrm>
          <a:prstGeom prst="rect">
            <a:avLst/>
          </a:prstGeom>
          <a:noFill/>
          <a:ln>
            <a:noFill/>
          </a:ln>
        </p:spPr>
        <p:txBody>
          <a:bodyPr spcFirstLastPara="1" wrap="square" lIns="19050" tIns="19050" rIns="19050" bIns="19050" anchor="ctr" anchorCtr="0">
            <a:normAutofit/>
          </a:bodyPr>
          <a:lstStyle/>
          <a:p>
            <a:pPr marL="0" lvl="0" indent="0" algn="ctr" rtl="0">
              <a:spcBef>
                <a:spcPts val="0"/>
              </a:spcBef>
              <a:spcAft>
                <a:spcPts val="0"/>
              </a:spcAft>
              <a:buNone/>
            </a:pPr>
            <a:r>
              <a:rPr lang="en" sz="3200">
                <a:solidFill>
                  <a:srgbClr val="880D0D"/>
                </a:solidFill>
                <a:latin typeface="Barlow Condensed Medium"/>
                <a:ea typeface="Barlow Condensed Medium"/>
                <a:cs typeface="Barlow Condensed Medium"/>
                <a:sym typeface="Barlow Condensed Medium"/>
              </a:rPr>
              <a:t>Less like this</a:t>
            </a:r>
            <a:endParaRPr sz="1600">
              <a:solidFill>
                <a:srgbClr val="880D0D"/>
              </a:solidFill>
              <a:latin typeface="Barlow Condensed Medium"/>
              <a:ea typeface="Barlow Condensed Medium"/>
              <a:cs typeface="Barlow Condensed Medium"/>
              <a:sym typeface="Barlow Condensed Medium"/>
            </a:endParaRPr>
          </a:p>
        </p:txBody>
      </p:sp>
      <p:pic>
        <p:nvPicPr>
          <p:cNvPr id="1019" name="Google Shape;1019;p158" descr="noun-funnel-2373478.sv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541404" y="1186959"/>
            <a:ext cx="4061249" cy="3390234"/>
          </a:xfrm>
          <a:prstGeom prst="rect">
            <a:avLst/>
          </a:prstGeom>
          <a:noFill/>
          <a:ln>
            <a:noFill/>
          </a:ln>
        </p:spPr>
      </p:pic>
      <p:sp>
        <p:nvSpPr>
          <p:cNvPr id="1020" name="Google Shape;1020;p158"/>
          <p:cNvSpPr/>
          <p:nvPr/>
        </p:nvSpPr>
        <p:spPr>
          <a:xfrm rot="-5400000" flipH="1">
            <a:off x="-316675" y="872325"/>
            <a:ext cx="18168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58"/>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chemeClr val="accent3"/>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9"/>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19</a:t>
            </a:fld>
            <a:endParaRPr sz="800">
              <a:latin typeface="Barlow SemiBold"/>
              <a:ea typeface="Barlow SemiBold"/>
              <a:cs typeface="Barlow SemiBold"/>
              <a:sym typeface="Barlow SemiBold"/>
            </a:endParaRPr>
          </a:p>
        </p:txBody>
      </p:sp>
      <p:sp>
        <p:nvSpPr>
          <p:cNvPr id="1027" name="Google Shape;1027;p159"/>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28" name="Google Shape;1028;p1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14500" y="237850"/>
            <a:ext cx="5795599" cy="4514000"/>
          </a:xfrm>
          <a:prstGeom prst="rect">
            <a:avLst/>
          </a:prstGeom>
          <a:noFill/>
          <a:ln>
            <a:noFill/>
          </a:ln>
        </p:spPr>
      </p:pic>
      <p:sp>
        <p:nvSpPr>
          <p:cNvPr id="1029" name="Google Shape;1029;p159"/>
          <p:cNvSpPr txBox="1"/>
          <p:nvPr/>
        </p:nvSpPr>
        <p:spPr>
          <a:xfrm>
            <a:off x="564266" y="3252719"/>
            <a:ext cx="1476300" cy="1138500"/>
          </a:xfrm>
          <a:prstGeom prst="rect">
            <a:avLst/>
          </a:prstGeom>
          <a:noFill/>
          <a:ln>
            <a:noFill/>
          </a:ln>
        </p:spPr>
        <p:txBody>
          <a:bodyPr spcFirstLastPara="1" wrap="square" lIns="19050" tIns="19050" rIns="19050" bIns="19050" anchor="ctr" anchorCtr="0">
            <a:normAutofit/>
          </a:bodyPr>
          <a:lstStyle/>
          <a:p>
            <a:pPr marL="0" lvl="0" indent="0" algn="l" rtl="0">
              <a:spcBef>
                <a:spcPts val="0"/>
              </a:spcBef>
              <a:spcAft>
                <a:spcPts val="0"/>
              </a:spcAft>
              <a:buNone/>
            </a:pPr>
            <a:r>
              <a:rPr lang="en" sz="3100">
                <a:solidFill>
                  <a:srgbClr val="880D0D"/>
                </a:solidFill>
                <a:latin typeface="Barlow Condensed Medium"/>
                <a:ea typeface="Barlow Condensed Medium"/>
                <a:cs typeface="Barlow Condensed Medium"/>
                <a:sym typeface="Barlow Condensed Medium"/>
              </a:rPr>
              <a:t>More </a:t>
            </a:r>
            <a:endParaRPr sz="3100">
              <a:solidFill>
                <a:srgbClr val="880D0D"/>
              </a:solidFill>
              <a:latin typeface="Barlow Condensed Medium"/>
              <a:ea typeface="Barlow Condensed Medium"/>
              <a:cs typeface="Barlow Condensed Medium"/>
              <a:sym typeface="Barlow Condensed Medium"/>
            </a:endParaRPr>
          </a:p>
          <a:p>
            <a:pPr marL="0" lvl="0" indent="0" algn="l" rtl="0">
              <a:spcBef>
                <a:spcPts val="0"/>
              </a:spcBef>
              <a:spcAft>
                <a:spcPts val="0"/>
              </a:spcAft>
              <a:buNone/>
            </a:pPr>
            <a:r>
              <a:rPr lang="en" sz="3100">
                <a:solidFill>
                  <a:srgbClr val="880D0D"/>
                </a:solidFill>
                <a:latin typeface="Barlow Condensed Medium"/>
                <a:ea typeface="Barlow Condensed Medium"/>
                <a:cs typeface="Barlow Condensed Medium"/>
                <a:sym typeface="Barlow Condensed Medium"/>
              </a:rPr>
              <a:t>like this</a:t>
            </a:r>
            <a:endParaRPr sz="1500">
              <a:solidFill>
                <a:srgbClr val="880D0D"/>
              </a:solidFill>
              <a:latin typeface="Barlow Condensed Medium"/>
              <a:ea typeface="Barlow Condensed Medium"/>
              <a:cs typeface="Barlow Condensed Medium"/>
              <a:sym typeface="Barlow Condensed Medium"/>
            </a:endParaRPr>
          </a:p>
        </p:txBody>
      </p:sp>
      <p:sp>
        <p:nvSpPr>
          <p:cNvPr id="1030" name="Google Shape;1030;p159"/>
          <p:cNvSpPr/>
          <p:nvPr/>
        </p:nvSpPr>
        <p:spPr>
          <a:xfrm rot="-5400000" flipH="1">
            <a:off x="-316675" y="872325"/>
            <a:ext cx="18168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2"/>
          <p:cNvSpPr txBox="1"/>
          <p:nvPr/>
        </p:nvSpPr>
        <p:spPr>
          <a:xfrm>
            <a:off x="3941775" y="1480200"/>
            <a:ext cx="3233700" cy="2183100"/>
          </a:xfrm>
          <a:prstGeom prst="rect">
            <a:avLst/>
          </a:prstGeom>
          <a:noFill/>
          <a:ln>
            <a:noFill/>
          </a:ln>
        </p:spPr>
        <p:txBody>
          <a:bodyPr spcFirstLastPara="1" wrap="square" lIns="0" tIns="0" rIns="0" bIns="0" anchor="t" anchorCtr="0">
            <a:noAutofit/>
          </a:bodyPr>
          <a:lstStyle/>
          <a:p>
            <a:pPr marL="457200" marR="0" lvl="0" indent="-355600" algn="l" rtl="0">
              <a:lnSpc>
                <a:spcPct val="115000"/>
              </a:lnSpc>
              <a:spcBef>
                <a:spcPts val="0"/>
              </a:spcBef>
              <a:spcAft>
                <a:spcPts val="0"/>
              </a:spcAft>
              <a:buClr>
                <a:schemeClr val="accent3"/>
              </a:buClr>
              <a:buSzPts val="2000"/>
              <a:buFont typeface="Barlow Condensed"/>
              <a:buChar char="+"/>
            </a:pPr>
            <a:r>
              <a:rPr lang="en" sz="2000">
                <a:solidFill>
                  <a:schemeClr val="dk1"/>
                </a:solidFill>
                <a:latin typeface="Barlow Condensed Medium"/>
                <a:ea typeface="Barlow Condensed Medium"/>
                <a:cs typeface="Barlow Condensed Medium"/>
                <a:sym typeface="Barlow Condensed Medium"/>
              </a:rPr>
              <a:t>Welcome</a:t>
            </a:r>
            <a:endParaRPr sz="2000">
              <a:solidFill>
                <a:schemeClr val="dk1"/>
              </a:solidFill>
              <a:latin typeface="Barlow Condensed Medium"/>
              <a:ea typeface="Barlow Condensed Medium"/>
              <a:cs typeface="Barlow Condensed Medium"/>
              <a:sym typeface="Barlow Condensed Medium"/>
            </a:endParaRPr>
          </a:p>
          <a:p>
            <a:pPr marL="457200" marR="0" lvl="0" indent="-355600" algn="l" rtl="0">
              <a:lnSpc>
                <a:spcPct val="115000"/>
              </a:lnSpc>
              <a:spcBef>
                <a:spcPts val="0"/>
              </a:spcBef>
              <a:spcAft>
                <a:spcPts val="0"/>
              </a:spcAft>
              <a:buClr>
                <a:schemeClr val="accent3"/>
              </a:buClr>
              <a:buSzPts val="2000"/>
              <a:buFont typeface="Barlow Condensed Medium"/>
              <a:buChar char="+"/>
            </a:pPr>
            <a:r>
              <a:rPr lang="en" sz="2000">
                <a:solidFill>
                  <a:schemeClr val="dk1"/>
                </a:solidFill>
                <a:latin typeface="Barlow Condensed Medium"/>
                <a:ea typeface="Barlow Condensed Medium"/>
                <a:cs typeface="Barlow Condensed Medium"/>
                <a:sym typeface="Barlow Condensed Medium"/>
              </a:rPr>
              <a:t>About Carnegie</a:t>
            </a:r>
            <a:endParaRPr sz="2000">
              <a:solidFill>
                <a:schemeClr val="dk1"/>
              </a:solidFill>
              <a:latin typeface="Barlow Condensed Medium"/>
              <a:ea typeface="Barlow Condensed Medium"/>
              <a:cs typeface="Barlow Condensed Medium"/>
              <a:sym typeface="Barlow Condensed Medium"/>
            </a:endParaRPr>
          </a:p>
          <a:p>
            <a:pPr marL="457200" marR="0" lvl="0" indent="-355600" algn="l" rtl="0">
              <a:lnSpc>
                <a:spcPct val="115000"/>
              </a:lnSpc>
              <a:spcBef>
                <a:spcPts val="0"/>
              </a:spcBef>
              <a:spcAft>
                <a:spcPts val="0"/>
              </a:spcAft>
              <a:buClr>
                <a:schemeClr val="accent3"/>
              </a:buClr>
              <a:buSzPts val="2000"/>
              <a:buFont typeface="Barlow Condensed Medium"/>
              <a:buChar char="+"/>
            </a:pPr>
            <a:r>
              <a:rPr lang="en" sz="2000">
                <a:solidFill>
                  <a:schemeClr val="dk1"/>
                </a:solidFill>
                <a:latin typeface="Barlow Condensed Medium"/>
                <a:ea typeface="Barlow Condensed Medium"/>
                <a:cs typeface="Barlow Condensed Medium"/>
                <a:sym typeface="Barlow Condensed Medium"/>
              </a:rPr>
              <a:t>Carnegie Student Search</a:t>
            </a:r>
            <a:endParaRPr sz="2000">
              <a:solidFill>
                <a:schemeClr val="dk1"/>
              </a:solidFill>
              <a:latin typeface="Barlow Condensed Medium"/>
              <a:ea typeface="Barlow Condensed Medium"/>
              <a:cs typeface="Barlow Condensed Medium"/>
              <a:sym typeface="Barlow Condensed Medium"/>
            </a:endParaRPr>
          </a:p>
          <a:p>
            <a:pPr marL="457200" marR="0" lvl="0" indent="-355600" algn="l" rtl="0">
              <a:lnSpc>
                <a:spcPct val="115000"/>
              </a:lnSpc>
              <a:spcBef>
                <a:spcPts val="0"/>
              </a:spcBef>
              <a:spcAft>
                <a:spcPts val="0"/>
              </a:spcAft>
              <a:buClr>
                <a:schemeClr val="accent3"/>
              </a:buClr>
              <a:buSzPts val="2000"/>
              <a:buFont typeface="Barlow Condensed"/>
              <a:buChar char="+"/>
            </a:pPr>
            <a:r>
              <a:rPr lang="en" sz="2000">
                <a:solidFill>
                  <a:schemeClr val="dk1"/>
                </a:solidFill>
                <a:latin typeface="Barlow Condensed Medium"/>
                <a:ea typeface="Barlow Condensed Medium"/>
                <a:cs typeface="Barlow Condensed Medium"/>
                <a:sym typeface="Barlow Condensed Medium"/>
              </a:rPr>
              <a:t>Proposed Approach</a:t>
            </a:r>
            <a:endParaRPr sz="2000">
              <a:solidFill>
                <a:schemeClr val="dk1"/>
              </a:solidFill>
              <a:latin typeface="Barlow Condensed Medium"/>
              <a:ea typeface="Barlow Condensed Medium"/>
              <a:cs typeface="Barlow Condensed Medium"/>
              <a:sym typeface="Barlow Condensed Medium"/>
            </a:endParaRPr>
          </a:p>
          <a:p>
            <a:pPr marL="457200" marR="0" lvl="0" indent="-355600" algn="l" rtl="0">
              <a:lnSpc>
                <a:spcPct val="115000"/>
              </a:lnSpc>
              <a:spcBef>
                <a:spcPts val="0"/>
              </a:spcBef>
              <a:spcAft>
                <a:spcPts val="0"/>
              </a:spcAft>
              <a:buClr>
                <a:schemeClr val="accent3"/>
              </a:buClr>
              <a:buSzPts val="2000"/>
              <a:buFont typeface="Barlow Condensed"/>
              <a:buChar char="+"/>
            </a:pPr>
            <a:r>
              <a:rPr lang="en" sz="2000">
                <a:solidFill>
                  <a:schemeClr val="dk1"/>
                </a:solidFill>
                <a:latin typeface="Barlow Condensed Medium"/>
                <a:ea typeface="Barlow Condensed Medium"/>
                <a:cs typeface="Barlow Condensed Medium"/>
                <a:sym typeface="Barlow Condensed Medium"/>
              </a:rPr>
              <a:t>Project Overview</a:t>
            </a:r>
            <a:endParaRPr sz="2000">
              <a:solidFill>
                <a:schemeClr val="dk1"/>
              </a:solidFill>
              <a:latin typeface="Barlow Condensed Medium"/>
              <a:ea typeface="Barlow Condensed Medium"/>
              <a:cs typeface="Barlow Condensed Medium"/>
              <a:sym typeface="Barlow Condensed Medium"/>
            </a:endParaRPr>
          </a:p>
          <a:p>
            <a:pPr marL="457200" marR="0" lvl="0" indent="-355600" algn="l" rtl="0">
              <a:lnSpc>
                <a:spcPct val="115000"/>
              </a:lnSpc>
              <a:spcBef>
                <a:spcPts val="0"/>
              </a:spcBef>
              <a:spcAft>
                <a:spcPts val="0"/>
              </a:spcAft>
              <a:buClr>
                <a:schemeClr val="accent3"/>
              </a:buClr>
              <a:buSzPts val="2000"/>
              <a:buFont typeface="Barlow Condensed"/>
              <a:buChar char="+"/>
            </a:pPr>
            <a:r>
              <a:rPr lang="en" sz="2000">
                <a:solidFill>
                  <a:schemeClr val="dk1"/>
                </a:solidFill>
                <a:latin typeface="Barlow Condensed Medium"/>
                <a:ea typeface="Barlow Condensed Medium"/>
                <a:cs typeface="Barlow Condensed Medium"/>
                <a:sym typeface="Barlow Condensed Medium"/>
              </a:rPr>
              <a:t>Questions and Conversation </a:t>
            </a:r>
            <a:endParaRPr sz="2000">
              <a:solidFill>
                <a:schemeClr val="dk1"/>
              </a:solidFill>
              <a:latin typeface="Barlow Condensed Medium"/>
              <a:ea typeface="Barlow Condensed Medium"/>
              <a:cs typeface="Barlow Condensed Medium"/>
              <a:sym typeface="Barlow Condensed Medium"/>
            </a:endParaRPr>
          </a:p>
          <a:p>
            <a:pPr marL="0" marR="0" lvl="0" indent="0" algn="l" rtl="0">
              <a:lnSpc>
                <a:spcPct val="115000"/>
              </a:lnSpc>
              <a:spcBef>
                <a:spcPts val="0"/>
              </a:spcBef>
              <a:spcAft>
                <a:spcPts val="0"/>
              </a:spcAft>
              <a:buClr>
                <a:schemeClr val="dk1"/>
              </a:buClr>
              <a:buSzPts val="1100"/>
              <a:buFont typeface="Arial"/>
              <a:buNone/>
            </a:pPr>
            <a:endParaRPr sz="1200">
              <a:solidFill>
                <a:schemeClr val="dk1"/>
              </a:solidFill>
              <a:latin typeface="Barlow"/>
              <a:ea typeface="Barlow"/>
              <a:cs typeface="Barlow"/>
              <a:sym typeface="Barlow"/>
            </a:endParaRPr>
          </a:p>
          <a:p>
            <a:pPr marL="0" marR="0" lvl="0" indent="0" algn="l" rtl="0">
              <a:lnSpc>
                <a:spcPct val="115000"/>
              </a:lnSpc>
              <a:spcBef>
                <a:spcPts val="0"/>
              </a:spcBef>
              <a:spcAft>
                <a:spcPts val="0"/>
              </a:spcAft>
              <a:buNone/>
            </a:pPr>
            <a:endParaRPr sz="1200">
              <a:solidFill>
                <a:schemeClr val="dk1"/>
              </a:solidFill>
              <a:latin typeface="Barlow"/>
              <a:ea typeface="Barlow"/>
              <a:cs typeface="Barlow"/>
              <a:sym typeface="Barlow"/>
            </a:endParaRPr>
          </a:p>
        </p:txBody>
      </p:sp>
      <p:sp>
        <p:nvSpPr>
          <p:cNvPr id="832" name="Google Shape;832;p142"/>
          <p:cNvSpPr txBox="1">
            <a:spLocks noGrp="1"/>
          </p:cNvSpPr>
          <p:nvPr>
            <p:ph type="title" idx="4294967295"/>
          </p:nvPr>
        </p:nvSpPr>
        <p:spPr>
          <a:xfrm>
            <a:off x="824775" y="1174835"/>
            <a:ext cx="2870100" cy="714300"/>
          </a:xfrm>
          <a:prstGeom prst="rect">
            <a:avLst/>
          </a:prstGeom>
        </p:spPr>
        <p:txBody>
          <a:bodyPr spcFirstLastPara="1" wrap="square" lIns="0" tIns="0" rIns="0" bIns="0" anchor="ctr" anchorCtr="0">
            <a:spAutoFit/>
          </a:bodyPr>
          <a:lstStyle/>
          <a:p>
            <a:pPr marL="12700" lvl="0" indent="0" algn="l" rtl="0">
              <a:lnSpc>
                <a:spcPct val="80000"/>
              </a:lnSpc>
              <a:spcBef>
                <a:spcPts val="0"/>
              </a:spcBef>
              <a:spcAft>
                <a:spcPts val="0"/>
              </a:spcAft>
              <a:buNone/>
            </a:pPr>
            <a:r>
              <a:rPr lang="en" sz="2900">
                <a:solidFill>
                  <a:srgbClr val="850928"/>
                </a:solidFill>
              </a:rPr>
              <a:t>Today’s </a:t>
            </a:r>
            <a:br>
              <a:rPr lang="en" sz="2900">
                <a:solidFill>
                  <a:srgbClr val="850928"/>
                </a:solidFill>
              </a:rPr>
            </a:br>
            <a:r>
              <a:rPr lang="en" sz="2900">
                <a:solidFill>
                  <a:srgbClr val="850928"/>
                </a:solidFill>
              </a:rPr>
              <a:t>Agenda</a:t>
            </a:r>
            <a:endParaRPr>
              <a:solidFill>
                <a:srgbClr val="850928"/>
              </a:solidFill>
            </a:endParaRPr>
          </a:p>
        </p:txBody>
      </p:sp>
      <p:sp>
        <p:nvSpPr>
          <p:cNvPr id="833" name="Google Shape;833;p142"/>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solidFill>
                  <a:srgbClr val="850928"/>
                </a:solidFill>
              </a:rPr>
              <a:t>2</a:t>
            </a:fld>
            <a:endParaRPr>
              <a:solidFill>
                <a:srgbClr val="850928"/>
              </a:solidFill>
            </a:endParaRPr>
          </a:p>
        </p:txBody>
      </p:sp>
      <p:sp>
        <p:nvSpPr>
          <p:cNvPr id="834" name="Google Shape;834;p142"/>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2</a:t>
            </a:fld>
            <a:endParaRPr sz="800">
              <a:latin typeface="Barlow SemiBold"/>
              <a:ea typeface="Barlow SemiBold"/>
              <a:cs typeface="Barlow SemiBold"/>
              <a:sym typeface="Barlow SemiBold"/>
            </a:endParaRPr>
          </a:p>
        </p:txBody>
      </p:sp>
      <p:sp>
        <p:nvSpPr>
          <p:cNvPr id="835" name="Google Shape;835;p142"/>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836" name="Google Shape;836;p142"/>
          <p:cNvSpPr txBox="1"/>
          <p:nvPr/>
        </p:nvSpPr>
        <p:spPr>
          <a:xfrm>
            <a:off x="731525" y="1921000"/>
            <a:ext cx="2263200" cy="55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Together we will build a comprehensive, data-driven, and market-centric Student Search solution for University Name .</a:t>
            </a:r>
            <a:endParaRPr sz="600">
              <a:solidFill>
                <a:srgbClr val="4B4B4B"/>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p160"/>
          <p:cNvSpPr txBox="1"/>
          <p:nvPr/>
        </p:nvSpPr>
        <p:spPr>
          <a:xfrm>
            <a:off x="773679" y="636399"/>
            <a:ext cx="2987400" cy="1235400"/>
          </a:xfrm>
          <a:prstGeom prst="rect">
            <a:avLst/>
          </a:prstGeom>
          <a:noFill/>
          <a:ln>
            <a:noFill/>
          </a:ln>
        </p:spPr>
        <p:txBody>
          <a:bodyPr spcFirstLastPara="1" wrap="square" lIns="0" tIns="10500" rIns="0" bIns="0" anchor="b" anchorCtr="0">
            <a:noAutofit/>
          </a:bodyPr>
          <a:lstStyle/>
          <a:p>
            <a:pPr marL="1270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Yield-focused Approach to Student Search</a:t>
            </a:r>
            <a:endParaRPr sz="2900">
              <a:solidFill>
                <a:srgbClr val="850928"/>
              </a:solidFill>
              <a:latin typeface="DM Serif Display"/>
              <a:ea typeface="DM Serif Display"/>
              <a:cs typeface="DM Serif Display"/>
              <a:sym typeface="DM Serif Display"/>
            </a:endParaRPr>
          </a:p>
        </p:txBody>
      </p:sp>
      <p:sp>
        <p:nvSpPr>
          <p:cNvPr id="1036" name="Google Shape;1036;p160"/>
          <p:cNvSpPr txBox="1"/>
          <p:nvPr/>
        </p:nvSpPr>
        <p:spPr>
          <a:xfrm>
            <a:off x="4510350" y="774450"/>
            <a:ext cx="3636600" cy="3662700"/>
          </a:xfrm>
          <a:prstGeom prst="rect">
            <a:avLst/>
          </a:prstGeom>
          <a:noFill/>
          <a:ln>
            <a:noFill/>
          </a:ln>
        </p:spPr>
        <p:txBody>
          <a:bodyPr spcFirstLastPara="1" wrap="square" lIns="34275" tIns="34275" rIns="34275" bIns="34275" anchor="t" anchorCtr="0">
            <a:spAutoFit/>
          </a:bodyPr>
          <a:lstStyle/>
          <a:p>
            <a:pPr marL="0" marR="0" lvl="0" indent="0" algn="l" rtl="0">
              <a:lnSpc>
                <a:spcPct val="120000"/>
              </a:lnSpc>
              <a:spcBef>
                <a:spcPts val="0"/>
              </a:spcBef>
              <a:spcAft>
                <a:spcPts val="0"/>
              </a:spcAft>
              <a:buNone/>
            </a:pPr>
            <a:r>
              <a:rPr lang="en" i="1">
                <a:solidFill>
                  <a:srgbClr val="850928"/>
                </a:solidFill>
                <a:latin typeface="DM Serif Display"/>
                <a:ea typeface="DM Serif Display"/>
                <a:cs typeface="DM Serif Display"/>
                <a:sym typeface="DM Serif Display"/>
              </a:rPr>
              <a:t>Tip the scale</a:t>
            </a:r>
            <a:endParaRPr i="1">
              <a:solidFill>
                <a:srgbClr val="850928"/>
              </a:solidFill>
              <a:latin typeface="DM Serif Display"/>
              <a:ea typeface="DM Serif Display"/>
              <a:cs typeface="DM Serif Display"/>
              <a:sym typeface="DM Serif Display"/>
            </a:endParaRPr>
          </a:p>
          <a:p>
            <a:pPr marL="0" lvl="0" indent="0" algn="l" rtl="0">
              <a:lnSpc>
                <a:spcPct val="130000"/>
              </a:lnSpc>
              <a:spcBef>
                <a:spcPts val="0"/>
              </a:spcBef>
              <a:spcAft>
                <a:spcPts val="0"/>
              </a:spcAft>
              <a:buNone/>
            </a:pPr>
            <a:r>
              <a:rPr lang="en" sz="900" b="1">
                <a:solidFill>
                  <a:srgbClr val="434343"/>
                </a:solidFill>
                <a:latin typeface="Barlow"/>
                <a:ea typeface="Barlow"/>
                <a:cs typeface="Barlow"/>
                <a:sym typeface="Barlow"/>
              </a:rPr>
              <a:t>Recruit with purpose</a:t>
            </a:r>
            <a:endParaRPr sz="900">
              <a:solidFill>
                <a:srgbClr val="434343"/>
              </a:solidFill>
              <a:latin typeface="Barlow"/>
              <a:ea typeface="Barlow"/>
              <a:cs typeface="Barlow"/>
              <a:sym typeface="Barlow"/>
            </a:endParaRPr>
          </a:p>
          <a:p>
            <a:pPr marL="0" marR="0" lvl="0" indent="0" algn="l" rtl="0">
              <a:lnSpc>
                <a:spcPct val="120000"/>
              </a:lnSpc>
              <a:spcBef>
                <a:spcPts val="800"/>
              </a:spcBef>
              <a:spcAft>
                <a:spcPts val="0"/>
              </a:spcAft>
              <a:buNone/>
            </a:pPr>
            <a:r>
              <a:rPr lang="en" i="1">
                <a:solidFill>
                  <a:srgbClr val="850928"/>
                </a:solidFill>
                <a:latin typeface="DM Serif Display"/>
                <a:ea typeface="DM Serif Display"/>
                <a:cs typeface="DM Serif Display"/>
                <a:sym typeface="DM Serif Display"/>
              </a:rPr>
              <a:t>Use personality to personalize</a:t>
            </a:r>
            <a:endParaRPr sz="1000" b="1" i="1">
              <a:solidFill>
                <a:srgbClr val="434343"/>
              </a:solidFill>
              <a:latin typeface="Barlow"/>
              <a:ea typeface="Barlow"/>
              <a:cs typeface="Barlow"/>
              <a:sym typeface="Barlow"/>
            </a:endParaRPr>
          </a:p>
          <a:p>
            <a:pPr marL="0" lvl="0" indent="0" algn="l" rtl="0">
              <a:lnSpc>
                <a:spcPct val="130000"/>
              </a:lnSpc>
              <a:spcBef>
                <a:spcPts val="0"/>
              </a:spcBef>
              <a:spcAft>
                <a:spcPts val="0"/>
              </a:spcAft>
              <a:buNone/>
            </a:pPr>
            <a:r>
              <a:rPr lang="en" sz="900" b="1">
                <a:solidFill>
                  <a:srgbClr val="434343"/>
                </a:solidFill>
                <a:latin typeface="Barlow"/>
                <a:ea typeface="Barlow"/>
                <a:cs typeface="Barlow"/>
                <a:sym typeface="Barlow"/>
              </a:rPr>
              <a:t>Capture attention</a:t>
            </a:r>
            <a:r>
              <a:rPr lang="en" sz="900">
                <a:solidFill>
                  <a:srgbClr val="434343"/>
                </a:solidFill>
                <a:latin typeface="Barlow"/>
                <a:ea typeface="Barlow"/>
                <a:cs typeface="Barlow"/>
                <a:sym typeface="Barlow"/>
              </a:rPr>
              <a:t> </a:t>
            </a:r>
            <a:endParaRPr sz="900">
              <a:solidFill>
                <a:srgbClr val="434343"/>
              </a:solidFill>
              <a:latin typeface="Barlow"/>
              <a:ea typeface="Barlow"/>
              <a:cs typeface="Barlow"/>
              <a:sym typeface="Barlow"/>
            </a:endParaRPr>
          </a:p>
          <a:p>
            <a:pPr marL="0" lvl="0" indent="0" algn="l" rtl="0">
              <a:lnSpc>
                <a:spcPct val="120000"/>
              </a:lnSpc>
              <a:spcBef>
                <a:spcPts val="800"/>
              </a:spcBef>
              <a:spcAft>
                <a:spcPts val="0"/>
              </a:spcAft>
              <a:buNone/>
            </a:pPr>
            <a:r>
              <a:rPr lang="en" i="1">
                <a:solidFill>
                  <a:srgbClr val="850928"/>
                </a:solidFill>
                <a:latin typeface="DM Serif Display"/>
                <a:ea typeface="DM Serif Display"/>
                <a:cs typeface="DM Serif Display"/>
                <a:sym typeface="DM Serif Display"/>
              </a:rPr>
              <a:t>Campaigns should be agile</a:t>
            </a:r>
            <a:endParaRPr sz="1000" b="1" i="1">
              <a:solidFill>
                <a:srgbClr val="434343"/>
              </a:solidFill>
              <a:latin typeface="Barlow"/>
              <a:ea typeface="Barlow"/>
              <a:cs typeface="Barlow"/>
              <a:sym typeface="Barlow"/>
            </a:endParaRPr>
          </a:p>
          <a:p>
            <a:pPr marL="0" lvl="0" indent="0" algn="l" rtl="0">
              <a:lnSpc>
                <a:spcPct val="130000"/>
              </a:lnSpc>
              <a:spcBef>
                <a:spcPts val="0"/>
              </a:spcBef>
              <a:spcAft>
                <a:spcPts val="0"/>
              </a:spcAft>
              <a:buNone/>
            </a:pPr>
            <a:r>
              <a:rPr lang="en" sz="900" b="1">
                <a:solidFill>
                  <a:srgbClr val="434343"/>
                </a:solidFill>
                <a:latin typeface="Barlow"/>
                <a:ea typeface="Barlow"/>
                <a:cs typeface="Barlow"/>
                <a:sym typeface="Barlow"/>
              </a:rPr>
              <a:t>Drive engagement </a:t>
            </a:r>
            <a:endParaRPr sz="900">
              <a:solidFill>
                <a:srgbClr val="434343"/>
              </a:solidFill>
              <a:latin typeface="Barlow"/>
              <a:ea typeface="Barlow"/>
              <a:cs typeface="Barlow"/>
              <a:sym typeface="Barlow"/>
            </a:endParaRPr>
          </a:p>
          <a:p>
            <a:pPr marL="0" lvl="0" indent="0" algn="l" rtl="0">
              <a:lnSpc>
                <a:spcPct val="120000"/>
              </a:lnSpc>
              <a:spcBef>
                <a:spcPts val="800"/>
              </a:spcBef>
              <a:spcAft>
                <a:spcPts val="0"/>
              </a:spcAft>
              <a:buClr>
                <a:schemeClr val="dk1"/>
              </a:buClr>
              <a:buSzPts val="1100"/>
              <a:buFont typeface="Arial"/>
              <a:buNone/>
            </a:pPr>
            <a:r>
              <a:rPr lang="en" i="1">
                <a:solidFill>
                  <a:srgbClr val="850928"/>
                </a:solidFill>
                <a:latin typeface="DM Serif Display"/>
                <a:ea typeface="DM Serif Display"/>
                <a:cs typeface="DM Serif Display"/>
                <a:sym typeface="DM Serif Display"/>
              </a:rPr>
              <a:t>Data should be owned and available </a:t>
            </a:r>
            <a:endParaRPr sz="1000" b="1" i="1">
              <a:solidFill>
                <a:srgbClr val="434343"/>
              </a:solidFill>
              <a:latin typeface="Barlow"/>
              <a:ea typeface="Barlow"/>
              <a:cs typeface="Barlow"/>
              <a:sym typeface="Barlow"/>
            </a:endParaRPr>
          </a:p>
          <a:p>
            <a:pPr marL="0" lvl="0" indent="0" algn="l" rtl="0">
              <a:lnSpc>
                <a:spcPct val="130000"/>
              </a:lnSpc>
              <a:spcBef>
                <a:spcPts val="0"/>
              </a:spcBef>
              <a:spcAft>
                <a:spcPts val="0"/>
              </a:spcAft>
              <a:buClr>
                <a:schemeClr val="dk1"/>
              </a:buClr>
              <a:buSzPts val="1100"/>
              <a:buFont typeface="Arial"/>
              <a:buNone/>
            </a:pPr>
            <a:r>
              <a:rPr lang="en" sz="900" b="1">
                <a:solidFill>
                  <a:srgbClr val="434343"/>
                </a:solidFill>
                <a:latin typeface="Barlow"/>
                <a:ea typeface="Barlow"/>
                <a:cs typeface="Barlow"/>
                <a:sym typeface="Barlow"/>
              </a:rPr>
              <a:t>Gain a competitive edge </a:t>
            </a:r>
            <a:endParaRPr sz="1100">
              <a:solidFill>
                <a:srgbClr val="434343"/>
              </a:solidFill>
              <a:latin typeface="Barlow"/>
              <a:ea typeface="Barlow"/>
              <a:cs typeface="Barlow"/>
              <a:sym typeface="Barlow"/>
            </a:endParaRPr>
          </a:p>
          <a:p>
            <a:pPr marL="0" lvl="0" indent="0" algn="l" rtl="0">
              <a:lnSpc>
                <a:spcPct val="120000"/>
              </a:lnSpc>
              <a:spcBef>
                <a:spcPts val="800"/>
              </a:spcBef>
              <a:spcAft>
                <a:spcPts val="0"/>
              </a:spcAft>
              <a:buNone/>
            </a:pPr>
            <a:r>
              <a:rPr lang="en" i="1">
                <a:solidFill>
                  <a:srgbClr val="850928"/>
                </a:solidFill>
                <a:latin typeface="DM Serif Display"/>
                <a:ea typeface="DM Serif Display"/>
                <a:cs typeface="DM Serif Display"/>
                <a:sym typeface="DM Serif Display"/>
              </a:rPr>
              <a:t>Resources should be used efficiently </a:t>
            </a:r>
            <a:endParaRPr sz="1000" b="1" i="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r>
              <a:rPr lang="en" sz="900" b="1">
                <a:solidFill>
                  <a:srgbClr val="434343"/>
                </a:solidFill>
                <a:latin typeface="Barlow"/>
                <a:ea typeface="Barlow"/>
                <a:cs typeface="Barlow"/>
                <a:sym typeface="Barlow"/>
              </a:rPr>
              <a:t>Leverage predictive and actionable data </a:t>
            </a:r>
            <a:endParaRPr i="1">
              <a:solidFill>
                <a:srgbClr val="850928"/>
              </a:solidFill>
              <a:latin typeface="DM Serif Display"/>
              <a:ea typeface="DM Serif Display"/>
              <a:cs typeface="DM Serif Display"/>
              <a:sym typeface="DM Serif Display"/>
            </a:endParaRPr>
          </a:p>
          <a:p>
            <a:pPr marL="0" lvl="0" indent="0" algn="l" rtl="0">
              <a:lnSpc>
                <a:spcPct val="120000"/>
              </a:lnSpc>
              <a:spcBef>
                <a:spcPts val="600"/>
              </a:spcBef>
              <a:spcAft>
                <a:spcPts val="0"/>
              </a:spcAft>
              <a:buNone/>
            </a:pPr>
            <a:r>
              <a:rPr lang="en" i="1">
                <a:solidFill>
                  <a:srgbClr val="850928"/>
                </a:solidFill>
                <a:latin typeface="DM Serif Display"/>
                <a:ea typeface="DM Serif Display"/>
                <a:cs typeface="DM Serif Display"/>
                <a:sym typeface="DM Serif Display"/>
              </a:rPr>
              <a:t>Your Student Search should be custom crafted</a:t>
            </a:r>
            <a:endParaRPr i="1">
              <a:solidFill>
                <a:srgbClr val="850928"/>
              </a:solidFill>
              <a:latin typeface="DM Serif Display"/>
              <a:ea typeface="DM Serif Display"/>
              <a:cs typeface="DM Serif Display"/>
              <a:sym typeface="DM Serif Display"/>
            </a:endParaRPr>
          </a:p>
          <a:p>
            <a:pPr marL="0" lvl="0" indent="0" algn="l" rtl="0">
              <a:lnSpc>
                <a:spcPct val="130000"/>
              </a:lnSpc>
              <a:spcBef>
                <a:spcPts val="0"/>
              </a:spcBef>
              <a:spcAft>
                <a:spcPts val="0"/>
              </a:spcAft>
              <a:buNone/>
            </a:pPr>
            <a:r>
              <a:rPr lang="en" sz="900" b="1">
                <a:solidFill>
                  <a:srgbClr val="434343"/>
                </a:solidFill>
                <a:latin typeface="Barlow"/>
                <a:ea typeface="Barlow"/>
                <a:cs typeface="Barlow"/>
                <a:sym typeface="Barlow"/>
              </a:rPr>
              <a:t>Pair your institutional knowledge with our best-in-class services</a:t>
            </a:r>
            <a:r>
              <a:rPr lang="en" sz="900">
                <a:solidFill>
                  <a:srgbClr val="434343"/>
                </a:solidFill>
                <a:latin typeface="Barlow"/>
                <a:ea typeface="Barlow"/>
                <a:cs typeface="Barlow"/>
                <a:sym typeface="Barlow"/>
              </a:rPr>
              <a:t> </a:t>
            </a:r>
            <a:endParaRPr i="1">
              <a:solidFill>
                <a:srgbClr val="850928"/>
              </a:solidFill>
              <a:latin typeface="DM Serif Display"/>
              <a:ea typeface="DM Serif Display"/>
              <a:cs typeface="DM Serif Display"/>
              <a:sym typeface="DM Serif Display"/>
            </a:endParaRPr>
          </a:p>
          <a:p>
            <a:pPr marL="0" lvl="0" indent="0" algn="l" rtl="0">
              <a:lnSpc>
                <a:spcPct val="120000"/>
              </a:lnSpc>
              <a:spcBef>
                <a:spcPts val="600"/>
              </a:spcBef>
              <a:spcAft>
                <a:spcPts val="0"/>
              </a:spcAft>
              <a:buNone/>
            </a:pPr>
            <a:r>
              <a:rPr lang="en" i="1">
                <a:solidFill>
                  <a:srgbClr val="850928"/>
                </a:solidFill>
                <a:latin typeface="DM Serif Display"/>
                <a:ea typeface="DM Serif Display"/>
                <a:cs typeface="DM Serif Display"/>
                <a:sym typeface="DM Serif Display"/>
              </a:rPr>
              <a:t>It’s more than “Search” </a:t>
            </a:r>
            <a:endParaRPr i="1">
              <a:solidFill>
                <a:srgbClr val="850928"/>
              </a:solidFill>
              <a:latin typeface="DM Serif Display"/>
              <a:ea typeface="DM Serif Display"/>
              <a:cs typeface="DM Serif Display"/>
              <a:sym typeface="DM Serif Display"/>
            </a:endParaRPr>
          </a:p>
          <a:p>
            <a:pPr marL="0" lvl="0" indent="0" algn="l" rtl="0">
              <a:lnSpc>
                <a:spcPct val="130000"/>
              </a:lnSpc>
              <a:spcBef>
                <a:spcPts val="0"/>
              </a:spcBef>
              <a:spcAft>
                <a:spcPts val="600"/>
              </a:spcAft>
              <a:buClr>
                <a:schemeClr val="dk1"/>
              </a:buClr>
              <a:buSzPts val="1100"/>
              <a:buFont typeface="Arial"/>
              <a:buNone/>
            </a:pPr>
            <a:r>
              <a:rPr lang="en" sz="900" b="1">
                <a:solidFill>
                  <a:srgbClr val="434343"/>
                </a:solidFill>
                <a:latin typeface="Barlow"/>
                <a:ea typeface="Barlow"/>
                <a:cs typeface="Barlow"/>
                <a:sym typeface="Barlow"/>
              </a:rPr>
              <a:t>Combine smart enrollment and marketing strategies</a:t>
            </a:r>
            <a:endParaRPr sz="900">
              <a:solidFill>
                <a:srgbClr val="434343"/>
              </a:solidFill>
              <a:latin typeface="Barlow"/>
              <a:ea typeface="Barlow"/>
              <a:cs typeface="Barlow"/>
              <a:sym typeface="Barlow"/>
            </a:endParaRPr>
          </a:p>
        </p:txBody>
      </p:sp>
      <p:pic>
        <p:nvPicPr>
          <p:cNvPr id="1037" name="Google Shape;1037;p1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
        <p:nvSpPr>
          <p:cNvPr id="1038" name="Google Shape;1038;p160"/>
          <p:cNvSpPr/>
          <p:nvPr/>
        </p:nvSpPr>
        <p:spPr>
          <a:xfrm>
            <a:off x="4260401" y="847488"/>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39" name="Google Shape;1039;p160"/>
          <p:cNvSpPr/>
          <p:nvPr/>
        </p:nvSpPr>
        <p:spPr>
          <a:xfrm>
            <a:off x="4260026" y="1392288"/>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40" name="Google Shape;1040;p160"/>
          <p:cNvSpPr/>
          <p:nvPr/>
        </p:nvSpPr>
        <p:spPr>
          <a:xfrm>
            <a:off x="4260026" y="2444356"/>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41" name="Google Shape;1041;p160"/>
          <p:cNvSpPr/>
          <p:nvPr/>
        </p:nvSpPr>
        <p:spPr>
          <a:xfrm>
            <a:off x="4260026" y="2994611"/>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42" name="Google Shape;1042;p160"/>
          <p:cNvSpPr/>
          <p:nvPr/>
        </p:nvSpPr>
        <p:spPr>
          <a:xfrm>
            <a:off x="4260389" y="3517888"/>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cxnSp>
        <p:nvCxnSpPr>
          <p:cNvPr id="1043" name="Google Shape;1043;p160"/>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044" name="Google Shape;1044;p160"/>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045" name="Google Shape;1045;p160"/>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046" name="Google Shape;1046;p160"/>
          <p:cNvSpPr/>
          <p:nvPr/>
        </p:nvSpPr>
        <p:spPr>
          <a:xfrm rot="-5400000" flipH="1">
            <a:off x="-316675" y="872325"/>
            <a:ext cx="18168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7" name="Google Shape;1047;p160"/>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048" name="Google Shape;1048;p160"/>
          <p:cNvCxnSpPr>
            <a:endCxn id="1049" idx="0"/>
          </p:cNvCxnSpPr>
          <p:nvPr/>
        </p:nvCxnSpPr>
        <p:spPr>
          <a:xfrm>
            <a:off x="4333976" y="872901"/>
            <a:ext cx="0" cy="3168300"/>
          </a:xfrm>
          <a:prstGeom prst="straightConnector1">
            <a:avLst/>
          </a:prstGeom>
          <a:noFill/>
          <a:ln w="9525" cap="flat" cmpd="sng">
            <a:solidFill>
              <a:srgbClr val="E3A90C"/>
            </a:solidFill>
            <a:prstDash val="dot"/>
            <a:round/>
            <a:headEnd type="none" w="med" len="med"/>
            <a:tailEnd type="none" w="med" len="med"/>
          </a:ln>
        </p:spPr>
      </p:cxnSp>
      <p:cxnSp>
        <p:nvCxnSpPr>
          <p:cNvPr id="1050" name="Google Shape;1050;p160"/>
          <p:cNvCxnSpPr/>
          <p:nvPr/>
        </p:nvCxnSpPr>
        <p:spPr>
          <a:xfrm>
            <a:off x="4198350" y="-375"/>
            <a:ext cx="0" cy="155100"/>
          </a:xfrm>
          <a:prstGeom prst="straightConnector1">
            <a:avLst/>
          </a:prstGeom>
          <a:noFill/>
          <a:ln w="9525" cap="flat" cmpd="sng">
            <a:solidFill>
              <a:srgbClr val="E3A90C"/>
            </a:solidFill>
            <a:prstDash val="dot"/>
            <a:round/>
            <a:headEnd type="none" w="med" len="med"/>
            <a:tailEnd type="none" w="med" len="med"/>
          </a:ln>
        </p:spPr>
      </p:cxnSp>
      <p:sp>
        <p:nvSpPr>
          <p:cNvPr id="1049" name="Google Shape;1049;p160"/>
          <p:cNvSpPr/>
          <p:nvPr/>
        </p:nvSpPr>
        <p:spPr>
          <a:xfrm>
            <a:off x="4260026" y="4041201"/>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51" name="Google Shape;1051;p160"/>
          <p:cNvSpPr/>
          <p:nvPr/>
        </p:nvSpPr>
        <p:spPr>
          <a:xfrm>
            <a:off x="4260401" y="1918326"/>
            <a:ext cx="147900" cy="150600"/>
          </a:xfrm>
          <a:prstGeom prst="plus">
            <a:avLst>
              <a:gd name="adj" fmla="val 42928"/>
            </a:avLst>
          </a:prstGeom>
          <a:solidFill>
            <a:srgbClr val="D9A72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52" name="Google Shape;1052;p160"/>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700">
              <a:solidFill>
                <a:srgbClr val="9E9E9E"/>
              </a:solidFill>
              <a:latin typeface="Barlow SemiBold"/>
              <a:ea typeface="Barlow SemiBold"/>
              <a:cs typeface="Barlow SemiBold"/>
              <a:sym typeface="Barlow SemiBold"/>
            </a:endParaRPr>
          </a:p>
        </p:txBody>
      </p:sp>
      <p:sp>
        <p:nvSpPr>
          <p:cNvPr id="1053" name="Google Shape;1053;p160"/>
          <p:cNvSpPr txBox="1"/>
          <p:nvPr/>
        </p:nvSpPr>
        <p:spPr>
          <a:xfrm>
            <a:off x="8451776" y="4819450"/>
            <a:ext cx="324300" cy="146100"/>
          </a:xfrm>
          <a:prstGeom prst="rect">
            <a:avLst/>
          </a:prstGeom>
          <a:noFill/>
          <a:ln>
            <a:noFill/>
          </a:ln>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sz="700">
                <a:solidFill>
                  <a:srgbClr val="850928"/>
                </a:solidFill>
                <a:latin typeface="Barlow SemiBold"/>
                <a:ea typeface="Barlow SemiBold"/>
                <a:cs typeface="Barlow SemiBold"/>
                <a:sym typeface="Barlow SemiBold"/>
              </a:rPr>
              <a:t>20</a:t>
            </a:fld>
            <a:endParaRPr sz="700">
              <a:solidFill>
                <a:srgbClr val="850928"/>
              </a:solidFill>
              <a:latin typeface="Barlow SemiBold"/>
              <a:ea typeface="Barlow SemiBold"/>
              <a:cs typeface="Barlow SemiBold"/>
              <a:sym typeface="Barlow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61"/>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21</a:t>
            </a:fld>
            <a:endParaRPr sz="800">
              <a:latin typeface="Barlow SemiBold"/>
              <a:ea typeface="Barlow SemiBold"/>
              <a:cs typeface="Barlow SemiBold"/>
              <a:sym typeface="Barlow SemiBold"/>
            </a:endParaRPr>
          </a:p>
        </p:txBody>
      </p:sp>
      <p:sp>
        <p:nvSpPr>
          <p:cNvPr id="1059" name="Google Shape;1059;p161"/>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21</a:t>
            </a:fld>
            <a:endParaRPr/>
          </a:p>
        </p:txBody>
      </p:sp>
      <p:sp>
        <p:nvSpPr>
          <p:cNvPr id="1060" name="Google Shape;1060;p161"/>
          <p:cNvSpPr txBox="1"/>
          <p:nvPr/>
        </p:nvSpPr>
        <p:spPr>
          <a:xfrm>
            <a:off x="773675" y="6364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Tailored, </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Not Templated</a:t>
            </a:r>
            <a:endParaRPr sz="2900">
              <a:solidFill>
                <a:srgbClr val="850928"/>
              </a:solidFill>
              <a:latin typeface="DM Serif Display"/>
              <a:ea typeface="DM Serif Display"/>
              <a:cs typeface="DM Serif Display"/>
              <a:sym typeface="DM Serif Display"/>
            </a:endParaRPr>
          </a:p>
        </p:txBody>
      </p:sp>
      <p:sp>
        <p:nvSpPr>
          <p:cNvPr id="1061" name="Google Shape;1061;p161"/>
          <p:cNvSpPr txBox="1"/>
          <p:nvPr/>
        </p:nvSpPr>
        <p:spPr>
          <a:xfrm>
            <a:off x="784625" y="21296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434343"/>
                </a:solidFill>
                <a:latin typeface="Barlow"/>
                <a:ea typeface="Barlow"/>
                <a:cs typeface="Barlow"/>
                <a:sym typeface="Barlow"/>
              </a:rPr>
              <a:t>We offer full enrollment life-cycle solutions purpose-built for today’s higher education landscape. </a:t>
            </a:r>
            <a:r>
              <a:rPr lang="en" sz="1000" b="1">
                <a:solidFill>
                  <a:srgbClr val="434343"/>
                </a:solidFill>
                <a:latin typeface="Barlow"/>
                <a:ea typeface="Barlow"/>
                <a:cs typeface="Barlow"/>
                <a:sym typeface="Barlow"/>
              </a:rPr>
              <a:t>Your solution will be customized to answer your most pressing marketing and enrollment needs.</a:t>
            </a:r>
            <a:endParaRPr sz="1000">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sp>
        <p:nvSpPr>
          <p:cNvPr id="1062" name="Google Shape;1062;p161"/>
          <p:cNvSpPr/>
          <p:nvPr/>
        </p:nvSpPr>
        <p:spPr>
          <a:xfrm rot="-5400000">
            <a:off x="5334022" y="2131330"/>
            <a:ext cx="1309500" cy="1134300"/>
          </a:xfrm>
          <a:prstGeom prst="hexagon">
            <a:avLst>
              <a:gd name="adj" fmla="val 28842"/>
              <a:gd name="vf" fmla="val 115470"/>
            </a:avLst>
          </a:prstGeom>
          <a:solidFill>
            <a:srgbClr val="8509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3" name="Google Shape;1063;p161"/>
          <p:cNvSpPr txBox="1"/>
          <p:nvPr/>
        </p:nvSpPr>
        <p:spPr>
          <a:xfrm>
            <a:off x="5548574" y="2334768"/>
            <a:ext cx="881400" cy="861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University Name</a:t>
            </a:r>
            <a:endParaRPr sz="1100" b="1">
              <a:solidFill>
                <a:srgbClr val="FFFFFF"/>
              </a:solidFill>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STUDENT</a:t>
            </a:r>
            <a:endParaRPr sz="1100" b="1">
              <a:solidFill>
                <a:srgbClr val="FFFFFF"/>
              </a:solidFill>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SEARCH</a:t>
            </a:r>
            <a:endParaRPr sz="1100" b="1">
              <a:solidFill>
                <a:srgbClr val="FFFFFF"/>
              </a:solidFill>
              <a:latin typeface="Barlow Condensed"/>
              <a:ea typeface="Barlow Condensed"/>
              <a:cs typeface="Barlow Condensed"/>
              <a:sym typeface="Barlow Condensed"/>
            </a:endParaRPr>
          </a:p>
        </p:txBody>
      </p:sp>
      <p:sp>
        <p:nvSpPr>
          <p:cNvPr id="1064" name="Google Shape;1064;p161"/>
          <p:cNvSpPr/>
          <p:nvPr/>
        </p:nvSpPr>
        <p:spPr>
          <a:xfrm rot="-5400000">
            <a:off x="4685389" y="103418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5" name="Google Shape;1065;p161"/>
          <p:cNvSpPr/>
          <p:nvPr/>
        </p:nvSpPr>
        <p:spPr>
          <a:xfrm rot="-5400000">
            <a:off x="4081113" y="206861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6" name="Google Shape;1066;p161"/>
          <p:cNvSpPr/>
          <p:nvPr/>
        </p:nvSpPr>
        <p:spPr>
          <a:xfrm rot="-5400000">
            <a:off x="5893943" y="103418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7" name="Google Shape;1067;p161"/>
          <p:cNvSpPr/>
          <p:nvPr/>
        </p:nvSpPr>
        <p:spPr>
          <a:xfrm rot="-5400000">
            <a:off x="6503328" y="206861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8" name="Google Shape;1068;p161"/>
          <p:cNvSpPr/>
          <p:nvPr/>
        </p:nvSpPr>
        <p:spPr>
          <a:xfrm rot="-5400000">
            <a:off x="4685389" y="3112550"/>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69" name="Google Shape;1069;p161"/>
          <p:cNvSpPr/>
          <p:nvPr/>
        </p:nvSpPr>
        <p:spPr>
          <a:xfrm rot="-5400000">
            <a:off x="5893943" y="3112550"/>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070" name="Google Shape;1070;p161"/>
          <p:cNvSpPr txBox="1"/>
          <p:nvPr/>
        </p:nvSpPr>
        <p:spPr>
          <a:xfrm>
            <a:off x="6154632" y="1357499"/>
            <a:ext cx="872700" cy="507900"/>
          </a:xfrm>
          <a:prstGeom prst="rect">
            <a:avLst/>
          </a:prstGeom>
          <a:noFill/>
          <a:ln>
            <a:noFill/>
          </a:ln>
        </p:spPr>
        <p:txBody>
          <a:bodyPr spcFirstLastPara="1" wrap="square" lIns="34275" tIns="34275" rIns="34275" bIns="34275" anchor="t" anchorCtr="0">
            <a:spAutoFit/>
          </a:bodyPr>
          <a:lstStyle/>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STRATEGIC</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LEAD</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SOURCING</a:t>
            </a:r>
            <a:endParaRPr sz="950">
              <a:solidFill>
                <a:srgbClr val="4B4B4B"/>
              </a:solidFill>
              <a:latin typeface="Barlow Condensed SemiBold"/>
              <a:ea typeface="Barlow Condensed SemiBold"/>
              <a:cs typeface="Barlow Condensed SemiBold"/>
              <a:sym typeface="Barlow Condensed SemiBold"/>
            </a:endParaRPr>
          </a:p>
        </p:txBody>
      </p:sp>
      <p:sp>
        <p:nvSpPr>
          <p:cNvPr id="1071" name="Google Shape;1071;p161"/>
          <p:cNvSpPr txBox="1"/>
          <p:nvPr/>
        </p:nvSpPr>
        <p:spPr>
          <a:xfrm>
            <a:off x="6729520" y="2499360"/>
            <a:ext cx="941700" cy="361800"/>
          </a:xfrm>
          <a:prstGeom prst="rect">
            <a:avLst/>
          </a:prstGeom>
          <a:noFill/>
          <a:ln>
            <a:noFill/>
          </a:ln>
        </p:spPr>
        <p:txBody>
          <a:bodyPr spcFirstLastPara="1" wrap="square" lIns="34275" tIns="34275" rIns="34275" bIns="34275" anchor="t" anchorCtr="0">
            <a:spAutoFit/>
          </a:bodyPr>
          <a:lstStyle/>
          <a:p>
            <a:pPr marL="0" lvl="0" indent="0" algn="ctr" rtl="0">
              <a:lnSpc>
                <a:spcPct val="100000"/>
              </a:lnSpc>
              <a:spcBef>
                <a:spcPts val="700"/>
              </a:spcBef>
              <a:spcAft>
                <a:spcPts val="200"/>
              </a:spcAft>
              <a:buNone/>
            </a:pPr>
            <a:r>
              <a:rPr lang="en" sz="950">
                <a:solidFill>
                  <a:srgbClr val="4B4B4B"/>
                </a:solidFill>
                <a:latin typeface="Barlow Condensed SemiBold"/>
                <a:ea typeface="Barlow Condensed SemiBold"/>
                <a:cs typeface="Barlow Condensed SemiBold"/>
                <a:sym typeface="Barlow Condensed SemiBold"/>
              </a:rPr>
              <a:t>PSYCHOGRAPHIC SEGMENTATION</a:t>
            </a:r>
            <a:endParaRPr sz="950">
              <a:solidFill>
                <a:srgbClr val="4B4B4B"/>
              </a:solidFill>
              <a:latin typeface="Barlow Condensed SemiBold"/>
              <a:ea typeface="Barlow Condensed SemiBold"/>
              <a:cs typeface="Barlow Condensed SemiBold"/>
              <a:sym typeface="Barlow Condensed SemiBold"/>
            </a:endParaRPr>
          </a:p>
        </p:txBody>
      </p:sp>
      <p:sp>
        <p:nvSpPr>
          <p:cNvPr id="1072" name="Google Shape;1072;p161"/>
          <p:cNvSpPr txBox="1"/>
          <p:nvPr/>
        </p:nvSpPr>
        <p:spPr>
          <a:xfrm>
            <a:off x="4283471" y="2424213"/>
            <a:ext cx="989400" cy="5064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ENGAGEMENT</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SCORING</a:t>
            </a:r>
            <a:endParaRPr sz="950">
              <a:solidFill>
                <a:srgbClr val="4B4B4B"/>
              </a:solidFill>
              <a:latin typeface="Barlow Condensed SemiBold"/>
              <a:ea typeface="Barlow Condensed SemiBold"/>
              <a:cs typeface="Barlow Condensed SemiBold"/>
              <a:sym typeface="Barlow Condensed SemiBold"/>
            </a:endParaRPr>
          </a:p>
        </p:txBody>
      </p:sp>
      <p:sp>
        <p:nvSpPr>
          <p:cNvPr id="1073" name="Google Shape;1073;p161"/>
          <p:cNvSpPr txBox="1"/>
          <p:nvPr/>
        </p:nvSpPr>
        <p:spPr>
          <a:xfrm>
            <a:off x="4973387" y="3395400"/>
            <a:ext cx="818100" cy="681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REAL-TIME</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PERFORMANCE REPORTING</a:t>
            </a:r>
            <a:endParaRPr sz="950">
              <a:solidFill>
                <a:srgbClr val="4B4B4B"/>
              </a:solidFill>
              <a:latin typeface="Barlow Condensed SemiBold"/>
              <a:ea typeface="Barlow Condensed SemiBold"/>
              <a:cs typeface="Barlow Condensed SemiBold"/>
              <a:sym typeface="Barlow Condensed SemiBold"/>
            </a:endParaRPr>
          </a:p>
        </p:txBody>
      </p:sp>
      <p:sp>
        <p:nvSpPr>
          <p:cNvPr id="1074" name="Google Shape;1074;p161"/>
          <p:cNvSpPr txBox="1"/>
          <p:nvPr/>
        </p:nvSpPr>
        <p:spPr>
          <a:xfrm>
            <a:off x="6127337" y="3387750"/>
            <a:ext cx="941700" cy="681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DYNAMIC MULTICHANNEL CAMPAIGNS</a:t>
            </a:r>
            <a:endParaRPr sz="950">
              <a:solidFill>
                <a:srgbClr val="4B4B4B"/>
              </a:solidFill>
              <a:latin typeface="Barlow Condensed SemiBold"/>
              <a:ea typeface="Barlow Condensed SemiBold"/>
              <a:cs typeface="Barlow Condensed SemiBold"/>
              <a:sym typeface="Barlow Condensed SemiBold"/>
            </a:endParaRPr>
          </a:p>
        </p:txBody>
      </p:sp>
      <p:sp>
        <p:nvSpPr>
          <p:cNvPr id="1075" name="Google Shape;1075;p161"/>
          <p:cNvSpPr txBox="1"/>
          <p:nvPr/>
        </p:nvSpPr>
        <p:spPr>
          <a:xfrm>
            <a:off x="4867032" y="1399749"/>
            <a:ext cx="1030800" cy="477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700"/>
              </a:spcBef>
              <a:spcAft>
                <a:spcPts val="200"/>
              </a:spcAft>
              <a:buNone/>
            </a:pPr>
            <a:r>
              <a:rPr lang="en" sz="950">
                <a:solidFill>
                  <a:srgbClr val="4B4B4B"/>
                </a:solidFill>
                <a:latin typeface="Barlow Condensed SemiBold"/>
                <a:ea typeface="Barlow Condensed SemiBold"/>
                <a:cs typeface="Barlow Condensed SemiBold"/>
                <a:sym typeface="Barlow Condensed SemiBold"/>
              </a:rPr>
              <a:t>YIELD </a:t>
            </a:r>
            <a:br>
              <a:rPr lang="en" sz="950">
                <a:solidFill>
                  <a:srgbClr val="4B4B4B"/>
                </a:solidFill>
                <a:latin typeface="Barlow Condensed SemiBold"/>
                <a:ea typeface="Barlow Condensed SemiBold"/>
                <a:cs typeface="Barlow Condensed SemiBold"/>
                <a:sym typeface="Barlow Condensed SemiBold"/>
              </a:rPr>
            </a:br>
            <a:r>
              <a:rPr lang="en" sz="950">
                <a:solidFill>
                  <a:srgbClr val="4B4B4B"/>
                </a:solidFill>
                <a:latin typeface="Barlow Condensed SemiBold"/>
                <a:ea typeface="Barlow Condensed SemiBold"/>
                <a:cs typeface="Barlow Condensed SemiBold"/>
                <a:sym typeface="Barlow Condensed SemiBold"/>
              </a:rPr>
              <a:t>STRATEGIES</a:t>
            </a:r>
            <a:endParaRPr sz="950">
              <a:solidFill>
                <a:srgbClr val="4B4B4B"/>
              </a:solidFill>
              <a:latin typeface="Barlow Condensed SemiBold"/>
              <a:ea typeface="Barlow Condensed SemiBold"/>
              <a:cs typeface="Barlow Condensed SemiBold"/>
              <a:sym typeface="Barlow Condensed SemiBold"/>
            </a:endParaRPr>
          </a:p>
        </p:txBody>
      </p:sp>
      <p:sp>
        <p:nvSpPr>
          <p:cNvPr id="1076" name="Google Shape;1076;p161"/>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81" name="Google Shape;1081;p1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2" name="Google Shape;1082;p162"/>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3" name="Google Shape;1083;p16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084" name="Google Shape;1084;p162"/>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085" name="Google Shape;1085;p162"/>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086" name="Google Shape;1086;p162"/>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087" name="Google Shape;1087;p162"/>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088" name="Google Shape;1088;p162"/>
          <p:cNvCxnSpPr/>
          <p:nvPr/>
        </p:nvCxnSpPr>
        <p:spPr>
          <a:xfrm>
            <a:off x="4492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089" name="Google Shape;1089;p162"/>
          <p:cNvSpPr txBox="1">
            <a:spLocks noGrp="1"/>
          </p:cNvSpPr>
          <p:nvPr>
            <p:ph type="title" idx="4294967295"/>
          </p:nvPr>
        </p:nvSpPr>
        <p:spPr>
          <a:xfrm>
            <a:off x="667550" y="3079975"/>
            <a:ext cx="6656700" cy="12321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en" sz="4300">
                <a:solidFill>
                  <a:schemeClr val="lt1"/>
                </a:solidFill>
              </a:rPr>
              <a:t>University Name </a:t>
            </a:r>
            <a:br>
              <a:rPr lang="en" sz="4300">
                <a:solidFill>
                  <a:schemeClr val="lt1"/>
                </a:solidFill>
              </a:rPr>
            </a:br>
            <a:r>
              <a:rPr lang="en" sz="4300">
                <a:solidFill>
                  <a:schemeClr val="lt1"/>
                </a:solidFill>
              </a:rPr>
              <a:t>Proposed Approach</a:t>
            </a:r>
            <a:endParaRPr sz="3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63"/>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23</a:t>
            </a:fld>
            <a:endParaRPr sz="800">
              <a:solidFill>
                <a:schemeClr val="lt1"/>
              </a:solidFill>
            </a:endParaRPr>
          </a:p>
        </p:txBody>
      </p:sp>
      <p:sp>
        <p:nvSpPr>
          <p:cNvPr id="1095" name="Google Shape;1095;p163"/>
          <p:cNvSpPr txBox="1"/>
          <p:nvPr/>
        </p:nvSpPr>
        <p:spPr>
          <a:xfrm>
            <a:off x="4164175" y="475350"/>
            <a:ext cx="4211400" cy="4468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We will create a solution designed to:</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b="1">
                <a:solidFill>
                  <a:schemeClr val="dk1"/>
                </a:solidFill>
                <a:latin typeface="Barlow"/>
                <a:ea typeface="Barlow"/>
                <a:cs typeface="Barlow"/>
                <a:sym typeface="Barlow"/>
              </a:rPr>
              <a:t>Grow new student enrollments </a:t>
            </a:r>
            <a:r>
              <a:rPr lang="en" sz="1300">
                <a:solidFill>
                  <a:schemeClr val="dk1"/>
                </a:solidFill>
                <a:latin typeface="Barlow"/>
                <a:ea typeface="Barlow"/>
                <a:cs typeface="Barlow"/>
                <a:sym typeface="Barlow"/>
              </a:rPr>
              <a:t>over the next few years through a stronger inquiry pool.</a:t>
            </a:r>
            <a:endParaRPr sz="1300">
              <a:solidFill>
                <a:schemeClr val="dk1"/>
              </a:solidFill>
              <a:latin typeface="Barlow"/>
              <a:ea typeface="Barlow"/>
              <a:cs typeface="Barlow"/>
              <a:sym typeface="Barlow"/>
            </a:endParaRPr>
          </a:p>
          <a:p>
            <a:pPr marL="457200" lvl="0" indent="-311150" algn="l" rtl="0">
              <a:spcBef>
                <a:spcPts val="1000"/>
              </a:spcBef>
              <a:spcAft>
                <a:spcPts val="0"/>
              </a:spcAft>
              <a:buClr>
                <a:srgbClr val="D9A72A"/>
              </a:buClr>
              <a:buSzPts val="1300"/>
              <a:buFont typeface="Barlow"/>
              <a:buChar char="+"/>
            </a:pPr>
            <a:r>
              <a:rPr lang="en" sz="1300">
                <a:solidFill>
                  <a:schemeClr val="dk1"/>
                </a:solidFill>
                <a:latin typeface="Barlow"/>
                <a:ea typeface="Barlow"/>
                <a:cs typeface="Barlow"/>
                <a:sym typeface="Barlow"/>
              </a:rPr>
              <a:t>Integrate data within University Name State’s </a:t>
            </a:r>
            <a:r>
              <a:rPr lang="en" sz="1300" b="1">
                <a:solidFill>
                  <a:schemeClr val="dk1"/>
                </a:solidFill>
                <a:latin typeface="Barlow"/>
                <a:ea typeface="Barlow"/>
                <a:cs typeface="Barlow"/>
                <a:sym typeface="Barlow"/>
              </a:rPr>
              <a:t>Slate </a:t>
            </a:r>
            <a:r>
              <a:rPr lang="en" sz="1300">
                <a:solidFill>
                  <a:schemeClr val="dk1"/>
                </a:solidFill>
                <a:latin typeface="Barlow"/>
                <a:ea typeface="Barlow"/>
                <a:cs typeface="Barlow"/>
                <a:sym typeface="Barlow"/>
              </a:rPr>
              <a:t>instance.</a:t>
            </a:r>
            <a:br>
              <a:rPr lang="en" sz="1300" b="1">
                <a:solidFill>
                  <a:schemeClr val="dk1"/>
                </a:solidFill>
                <a:latin typeface="Barlow"/>
                <a:ea typeface="Barlow"/>
                <a:cs typeface="Barlow"/>
                <a:sym typeface="Barlow"/>
              </a:rPr>
            </a:br>
            <a:endParaRPr sz="7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a:solidFill>
                  <a:schemeClr val="dk1"/>
                </a:solidFill>
                <a:latin typeface="Barlow"/>
                <a:ea typeface="Barlow"/>
                <a:cs typeface="Barlow"/>
                <a:sym typeface="Barlow"/>
              </a:rPr>
              <a:t>Maintain and enhance</a:t>
            </a:r>
            <a:r>
              <a:rPr lang="en" sz="1300" b="1">
                <a:solidFill>
                  <a:schemeClr val="dk1"/>
                </a:solidFill>
                <a:latin typeface="Barlow"/>
                <a:ea typeface="Barlow"/>
                <a:cs typeface="Barlow"/>
                <a:sym typeface="Barlow"/>
              </a:rPr>
              <a:t> the geographic, socioeconomic, and programmatic diversity </a:t>
            </a:r>
            <a:r>
              <a:rPr lang="en" sz="1300">
                <a:solidFill>
                  <a:schemeClr val="dk1"/>
                </a:solidFill>
                <a:latin typeface="Barlow"/>
                <a:ea typeface="Barlow"/>
                <a:cs typeface="Barlow"/>
                <a:sym typeface="Barlow"/>
              </a:rPr>
              <a:t>of inquiry and applicant pools.</a:t>
            </a:r>
            <a:br>
              <a:rPr lang="en" sz="1300">
                <a:solidFill>
                  <a:schemeClr val="dk1"/>
                </a:solidFill>
                <a:latin typeface="Barlow"/>
                <a:ea typeface="Barlow"/>
                <a:cs typeface="Barlow"/>
                <a:sym typeface="Barlow"/>
              </a:rPr>
            </a:br>
            <a:endParaRPr sz="7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b="1">
                <a:solidFill>
                  <a:schemeClr val="dk1"/>
                </a:solidFill>
                <a:latin typeface="Barlow"/>
                <a:ea typeface="Barlow"/>
                <a:cs typeface="Barlow"/>
                <a:sym typeface="Barlow"/>
              </a:rPr>
              <a:t>Reach prospective students earlier </a:t>
            </a:r>
            <a:r>
              <a:rPr lang="en" sz="1300">
                <a:solidFill>
                  <a:schemeClr val="dk1"/>
                </a:solidFill>
                <a:latin typeface="Barlow"/>
                <a:ea typeface="Barlow"/>
                <a:cs typeface="Barlow"/>
                <a:sym typeface="Barlow"/>
              </a:rPr>
              <a:t>in the college selection process.</a:t>
            </a:r>
            <a:endParaRPr sz="1300">
              <a:solidFill>
                <a:schemeClr val="dk1"/>
              </a:solidFill>
              <a:latin typeface="Barlow"/>
              <a:ea typeface="Barlow"/>
              <a:cs typeface="Barlow"/>
              <a:sym typeface="Barlow"/>
            </a:endParaRPr>
          </a:p>
          <a:p>
            <a:pPr marL="0" lvl="0" indent="0" algn="l" rtl="0">
              <a:spcBef>
                <a:spcPts val="0"/>
              </a:spcBef>
              <a:spcAft>
                <a:spcPts val="0"/>
              </a:spcAft>
              <a:buNone/>
            </a:pPr>
            <a:endParaRPr sz="7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b="1">
                <a:solidFill>
                  <a:schemeClr val="dk1"/>
                </a:solidFill>
                <a:latin typeface="Barlow"/>
                <a:ea typeface="Barlow"/>
                <a:cs typeface="Barlow"/>
                <a:sym typeface="Barlow"/>
              </a:rPr>
              <a:t>Increase awareness and affinity</a:t>
            </a:r>
            <a:r>
              <a:rPr lang="en" sz="1300">
                <a:solidFill>
                  <a:schemeClr val="dk1"/>
                </a:solidFill>
                <a:latin typeface="Barlow"/>
                <a:ea typeface="Barlow"/>
                <a:cs typeface="Barlow"/>
                <a:sym typeface="Barlow"/>
              </a:rPr>
              <a:t> for University Name in existing and new markets.</a:t>
            </a:r>
            <a:endParaRPr sz="1300">
              <a:solidFill>
                <a:schemeClr val="dk1"/>
              </a:solidFill>
              <a:latin typeface="Barlow"/>
              <a:ea typeface="Barlow"/>
              <a:cs typeface="Barlow"/>
              <a:sym typeface="Barlow"/>
            </a:endParaRPr>
          </a:p>
          <a:p>
            <a:pPr marL="0" lvl="0" indent="0" algn="l" rtl="0">
              <a:spcBef>
                <a:spcPts val="0"/>
              </a:spcBef>
              <a:spcAft>
                <a:spcPts val="0"/>
              </a:spcAft>
              <a:buNone/>
            </a:pPr>
            <a:endParaRPr sz="7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b="1">
                <a:solidFill>
                  <a:schemeClr val="dk1"/>
                </a:solidFill>
                <a:latin typeface="Barlow"/>
                <a:ea typeface="Barlow"/>
                <a:cs typeface="Barlow"/>
                <a:sym typeface="Barlow"/>
              </a:rPr>
              <a:t>Infuse rich data into your Student Search efforts</a:t>
            </a:r>
            <a:r>
              <a:rPr lang="en" sz="1300">
                <a:solidFill>
                  <a:schemeClr val="dk1"/>
                </a:solidFill>
                <a:latin typeface="Barlow"/>
                <a:ea typeface="Barlow"/>
                <a:cs typeface="Barlow"/>
                <a:sym typeface="Barlow"/>
              </a:rPr>
              <a:t> for better strategic decision making, in flight and year over year.</a:t>
            </a:r>
            <a:endParaRPr sz="1300">
              <a:solidFill>
                <a:schemeClr val="dk1"/>
              </a:solidFill>
              <a:latin typeface="Barlow"/>
              <a:ea typeface="Barlow"/>
              <a:cs typeface="Barlow"/>
              <a:sym typeface="Barlow"/>
            </a:endParaRPr>
          </a:p>
          <a:p>
            <a:pPr marL="0" lvl="0" indent="0" algn="l" rtl="0">
              <a:spcBef>
                <a:spcPts val="0"/>
              </a:spcBef>
              <a:spcAft>
                <a:spcPts val="0"/>
              </a:spcAft>
              <a:buNone/>
            </a:pPr>
            <a:endParaRPr sz="700">
              <a:solidFill>
                <a:schemeClr val="dk1"/>
              </a:solidFill>
              <a:latin typeface="Barlow"/>
              <a:ea typeface="Barlow"/>
              <a:cs typeface="Barlow"/>
              <a:sym typeface="Barlow"/>
            </a:endParaRPr>
          </a:p>
          <a:p>
            <a:pPr marL="457200" lvl="0" indent="-311150" algn="l" rtl="0">
              <a:spcBef>
                <a:spcPts val="0"/>
              </a:spcBef>
              <a:spcAft>
                <a:spcPts val="0"/>
              </a:spcAft>
              <a:buClr>
                <a:srgbClr val="D9A72A"/>
              </a:buClr>
              <a:buSzPts val="1300"/>
              <a:buFont typeface="Barlow"/>
              <a:buChar char="+"/>
            </a:pPr>
            <a:r>
              <a:rPr lang="en" sz="1300" b="1">
                <a:solidFill>
                  <a:schemeClr val="dk1"/>
                </a:solidFill>
                <a:latin typeface="Barlow"/>
                <a:ea typeface="Barlow"/>
                <a:cs typeface="Barlow"/>
                <a:sym typeface="Barlow"/>
              </a:rPr>
              <a:t>Dynamically engage</a:t>
            </a:r>
            <a:r>
              <a:rPr lang="en" sz="1300">
                <a:solidFill>
                  <a:schemeClr val="dk1"/>
                </a:solidFill>
                <a:latin typeface="Barlow"/>
                <a:ea typeface="Barlow"/>
                <a:cs typeface="Barlow"/>
                <a:sym typeface="Barlow"/>
              </a:rPr>
              <a:t> with students at various entry points throughout your ecosystem.</a:t>
            </a:r>
            <a:endParaRPr sz="1300">
              <a:solidFill>
                <a:schemeClr val="dk1"/>
              </a:solidFill>
              <a:latin typeface="Barlow"/>
              <a:ea typeface="Barlow"/>
              <a:cs typeface="Barlow"/>
              <a:sym typeface="Barlow"/>
            </a:endParaRPr>
          </a:p>
          <a:p>
            <a:pPr marL="457200" lvl="0" indent="0" algn="l" rtl="0">
              <a:spcBef>
                <a:spcPts val="0"/>
              </a:spcBef>
              <a:spcAft>
                <a:spcPts val="0"/>
              </a:spcAft>
              <a:buNone/>
            </a:pPr>
            <a:endParaRPr sz="1300" b="1">
              <a:solidFill>
                <a:schemeClr val="dk1"/>
              </a:solidFill>
              <a:latin typeface="Barlow"/>
              <a:ea typeface="Barlow"/>
              <a:cs typeface="Barlow"/>
              <a:sym typeface="Barlow"/>
            </a:endParaRPr>
          </a:p>
        </p:txBody>
      </p:sp>
      <p:sp>
        <p:nvSpPr>
          <p:cNvPr id="1096" name="Google Shape;1096;p163"/>
          <p:cNvSpPr txBox="1"/>
          <p:nvPr/>
        </p:nvSpPr>
        <p:spPr>
          <a:xfrm>
            <a:off x="773674" y="2020250"/>
            <a:ext cx="2827500" cy="430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latin typeface="Barlow"/>
                <a:ea typeface="Barlow"/>
                <a:cs typeface="Barlow"/>
                <a:sym typeface="Barlow"/>
              </a:rPr>
              <a:t>To Deploy a Modern, Yield-Focused Student Search Solution</a:t>
            </a:r>
            <a:endParaRPr sz="1300" b="1">
              <a:solidFill>
                <a:schemeClr val="dk1"/>
              </a:solidFill>
              <a:latin typeface="Barlow"/>
              <a:ea typeface="Barlow"/>
              <a:cs typeface="Barlow"/>
              <a:sym typeface="Barlow"/>
            </a:endParaRPr>
          </a:p>
        </p:txBody>
      </p:sp>
      <p:sp>
        <p:nvSpPr>
          <p:cNvPr id="1097" name="Google Shape;1097;p163"/>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098" name="Google Shape;1098;p163"/>
          <p:cNvSpPr txBox="1"/>
          <p:nvPr/>
        </p:nvSpPr>
        <p:spPr>
          <a:xfrm>
            <a:off x="773675" y="6364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Together we will collaborate</a:t>
            </a:r>
            <a:endParaRPr sz="2900">
              <a:solidFill>
                <a:srgbClr val="850928"/>
              </a:solidFill>
              <a:latin typeface="DM Serif Display"/>
              <a:ea typeface="DM Serif Display"/>
              <a:cs typeface="DM Serif Display"/>
              <a:sym typeface="DM Serif Display"/>
            </a:endParaRPr>
          </a:p>
        </p:txBody>
      </p:sp>
      <p:sp>
        <p:nvSpPr>
          <p:cNvPr id="1099" name="Google Shape;1099;p163"/>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3"/>
        <p:cNvGrpSpPr/>
        <p:nvPr/>
      </p:nvGrpSpPr>
      <p:grpSpPr>
        <a:xfrm>
          <a:off x="0" y="0"/>
          <a:ext cx="0" cy="0"/>
          <a:chOff x="0" y="0"/>
          <a:chExt cx="0" cy="0"/>
        </a:xfrm>
      </p:grpSpPr>
      <p:pic>
        <p:nvPicPr>
          <p:cNvPr id="1104" name="Google Shape;1104;p1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86601" y="647200"/>
            <a:ext cx="2392802" cy="2800200"/>
          </a:xfrm>
          <a:prstGeom prst="rect">
            <a:avLst/>
          </a:prstGeom>
          <a:noFill/>
          <a:ln>
            <a:noFill/>
          </a:ln>
        </p:spPr>
      </p:pic>
      <p:sp>
        <p:nvSpPr>
          <p:cNvPr id="1105" name="Google Shape;1105;p164"/>
          <p:cNvSpPr/>
          <p:nvPr/>
        </p:nvSpPr>
        <p:spPr>
          <a:xfrm>
            <a:off x="3258625" y="3519075"/>
            <a:ext cx="2634600" cy="14721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06" name="Google Shape;1106;p164"/>
          <p:cNvSpPr/>
          <p:nvPr/>
        </p:nvSpPr>
        <p:spPr>
          <a:xfrm>
            <a:off x="3260575" y="2726400"/>
            <a:ext cx="1342800" cy="8001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07" name="Google Shape;1107;p164"/>
          <p:cNvSpPr txBox="1"/>
          <p:nvPr/>
        </p:nvSpPr>
        <p:spPr>
          <a:xfrm>
            <a:off x="773675" y="785375"/>
            <a:ext cx="2274000" cy="9339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Strategic Lead Sourcing</a:t>
            </a:r>
            <a:endParaRPr sz="2900">
              <a:solidFill>
                <a:srgbClr val="850928"/>
              </a:solidFill>
              <a:latin typeface="DM Serif Display"/>
              <a:ea typeface="DM Serif Display"/>
              <a:cs typeface="DM Serif Display"/>
              <a:sym typeface="DM Serif Display"/>
            </a:endParaRPr>
          </a:p>
        </p:txBody>
      </p:sp>
      <p:pic>
        <p:nvPicPr>
          <p:cNvPr id="1108" name="Google Shape;1108;p16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109" name="Google Shape;1109;p164"/>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110" name="Google Shape;1110;p164"/>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111" name="Google Shape;1111;p164"/>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112" name="Google Shape;1112;p164"/>
          <p:cNvSpPr/>
          <p:nvPr/>
        </p:nvSpPr>
        <p:spPr>
          <a:xfrm rot="-5400000" flipH="1">
            <a:off x="-240475" y="796025"/>
            <a:ext cx="16644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3" name="Google Shape;1113;p164"/>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114" name="Google Shape;1114;p164"/>
          <p:cNvCxnSpPr/>
          <p:nvPr/>
        </p:nvCxnSpPr>
        <p:spPr>
          <a:xfrm rot="10800000">
            <a:off x="556125" y="1832225"/>
            <a:ext cx="2543700" cy="0"/>
          </a:xfrm>
          <a:prstGeom prst="straightConnector1">
            <a:avLst/>
          </a:prstGeom>
          <a:noFill/>
          <a:ln w="9525" cap="flat" cmpd="sng">
            <a:solidFill>
              <a:srgbClr val="E3A90C"/>
            </a:solidFill>
            <a:prstDash val="dot"/>
            <a:round/>
            <a:headEnd type="none" w="med" len="med"/>
            <a:tailEnd type="none" w="med" len="med"/>
          </a:ln>
        </p:spPr>
      </p:cxnSp>
      <p:sp>
        <p:nvSpPr>
          <p:cNvPr id="1115" name="Google Shape;1115;p164"/>
          <p:cNvSpPr txBox="1"/>
          <p:nvPr/>
        </p:nvSpPr>
        <p:spPr>
          <a:xfrm>
            <a:off x="707025" y="1990800"/>
            <a:ext cx="2392800" cy="15567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900">
                <a:solidFill>
                  <a:srgbClr val="1F465F"/>
                </a:solidFill>
                <a:latin typeface="Barlow"/>
                <a:ea typeface="Barlow"/>
                <a:cs typeface="Barlow"/>
                <a:sym typeface="Barlow"/>
              </a:rPr>
              <a:t>Student Centric</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Market Mindful</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Diversified Sourcing</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Yield Focused</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1000"/>
              </a:spcAft>
              <a:buNone/>
            </a:pPr>
            <a:r>
              <a:rPr lang="en" sz="900">
                <a:solidFill>
                  <a:srgbClr val="1F465F"/>
                </a:solidFill>
                <a:latin typeface="Barlow"/>
                <a:ea typeface="Barlow"/>
                <a:cs typeface="Barlow"/>
                <a:sym typeface="Barlow"/>
              </a:rPr>
              <a:t>Lead Scoring</a:t>
            </a:r>
            <a:endParaRPr sz="900">
              <a:solidFill>
                <a:srgbClr val="1F465F"/>
              </a:solidFill>
              <a:latin typeface="Barlow"/>
              <a:ea typeface="Barlow"/>
              <a:cs typeface="Barlow"/>
              <a:sym typeface="Barlow"/>
            </a:endParaRPr>
          </a:p>
        </p:txBody>
      </p:sp>
      <p:sp>
        <p:nvSpPr>
          <p:cNvPr id="1116" name="Google Shape;1116;p164"/>
          <p:cNvSpPr txBox="1"/>
          <p:nvPr/>
        </p:nvSpPr>
        <p:spPr>
          <a:xfrm>
            <a:off x="3314725" y="3519075"/>
            <a:ext cx="2577900" cy="14232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a:t>
            </a:r>
            <a:r>
              <a:rPr lang="en" sz="1000" b="1">
                <a:solidFill>
                  <a:srgbClr val="212121"/>
                </a:solidFill>
                <a:latin typeface="Barlow"/>
                <a:ea typeface="Barlow"/>
                <a:cs typeface="Barlow"/>
                <a:sym typeface="Barlow"/>
              </a:rPr>
              <a:t> </a:t>
            </a:r>
            <a:r>
              <a:rPr lang="en" sz="1000" b="1">
                <a:solidFill>
                  <a:srgbClr val="434343"/>
                </a:solidFill>
                <a:latin typeface="Barlow"/>
                <a:ea typeface="Barlow"/>
                <a:cs typeface="Barlow"/>
                <a:sym typeface="Barlow"/>
              </a:rPr>
              <a:t>Enrollment Strategy Consulting</a:t>
            </a:r>
            <a:endParaRPr sz="10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300" b="1">
              <a:solidFill>
                <a:srgbClr val="434343"/>
              </a:solidFill>
              <a:latin typeface="Barlow"/>
              <a:ea typeface="Barlow"/>
              <a:cs typeface="Barlow"/>
              <a:sym typeface="Barlow"/>
            </a:endParaRPr>
          </a:p>
          <a:p>
            <a:pPr marL="0" marR="0" lvl="0" indent="0" algn="l" rtl="0">
              <a:lnSpc>
                <a:spcPct val="130000"/>
              </a:lnSpc>
              <a:spcBef>
                <a:spcPts val="0"/>
              </a:spcBef>
              <a:spcAft>
                <a:spcPts val="0"/>
              </a:spcAft>
              <a:buClr>
                <a:schemeClr val="dk1"/>
              </a:buClr>
              <a:buSzPts val="1100"/>
              <a:buFont typeface="Arial"/>
              <a:buNone/>
            </a:pPr>
            <a:r>
              <a:rPr lang="en" sz="1000" b="1">
                <a:solidFill>
                  <a:srgbClr val="E3A90C"/>
                </a:solidFill>
                <a:latin typeface="Barlow"/>
                <a:ea typeface="Barlow"/>
                <a:cs typeface="Barlow"/>
                <a:sym typeface="Barlow"/>
              </a:rPr>
              <a:t>+</a:t>
            </a:r>
            <a:r>
              <a:rPr lang="en" sz="1000" b="1">
                <a:solidFill>
                  <a:srgbClr val="212121"/>
                </a:solidFill>
                <a:latin typeface="Barlow"/>
                <a:ea typeface="Barlow"/>
                <a:cs typeface="Barlow"/>
                <a:sym typeface="Barlow"/>
              </a:rPr>
              <a:t> </a:t>
            </a:r>
            <a:r>
              <a:rPr lang="en" sz="1000" b="1">
                <a:solidFill>
                  <a:srgbClr val="434343"/>
                </a:solidFill>
                <a:latin typeface="Barlow"/>
                <a:ea typeface="Barlow"/>
                <a:cs typeface="Barlow"/>
                <a:sym typeface="Barlow"/>
              </a:rPr>
              <a:t>Lead Sourcing Strategy</a:t>
            </a:r>
            <a:endParaRPr sz="10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300" b="1">
              <a:solidFill>
                <a:srgbClr val="434343"/>
              </a:solidFill>
              <a:latin typeface="Barlow"/>
              <a:ea typeface="Barlow"/>
              <a:cs typeface="Barlow"/>
              <a:sym typeface="Barlow"/>
            </a:endParaRPr>
          </a:p>
          <a:p>
            <a:pPr marL="0" marR="0" lvl="0" indent="0" algn="l" rtl="0">
              <a:lnSpc>
                <a:spcPct val="100000"/>
              </a:lnSpc>
              <a:spcBef>
                <a:spcPts val="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Student Database Access</a:t>
            </a:r>
            <a:endParaRPr sz="900" i="1">
              <a:solidFill>
                <a:srgbClr val="434343"/>
              </a:solidFill>
              <a:highlight>
                <a:srgbClr val="00FF00"/>
              </a:highlight>
              <a:latin typeface="Barlow"/>
              <a:ea typeface="Barlow"/>
              <a:cs typeface="Barlow"/>
              <a:sym typeface="Barlow"/>
            </a:endParaRPr>
          </a:p>
          <a:p>
            <a:pPr marL="0" marR="0" lvl="0" indent="0" algn="l" rtl="0">
              <a:lnSpc>
                <a:spcPct val="100000"/>
              </a:lnSpc>
              <a:spcBef>
                <a:spcPts val="100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Market Opportunity Index</a:t>
            </a:r>
            <a:endParaRPr sz="1000" b="1">
              <a:solidFill>
                <a:srgbClr val="434343"/>
              </a:solidFill>
              <a:latin typeface="Barlow"/>
              <a:ea typeface="Barlow"/>
              <a:cs typeface="Barlow"/>
              <a:sym typeface="Barlow"/>
            </a:endParaRPr>
          </a:p>
          <a:p>
            <a:pPr marL="0" marR="0" lvl="0" indent="0" algn="l" rtl="0">
              <a:lnSpc>
                <a:spcPct val="130000"/>
              </a:lnSpc>
              <a:spcBef>
                <a:spcPts val="1000"/>
              </a:spcBef>
              <a:spcAft>
                <a:spcPts val="0"/>
              </a:spcAft>
              <a:buClr>
                <a:schemeClr val="dk1"/>
              </a:buClr>
              <a:buSzPts val="1100"/>
              <a:buFont typeface="Arial"/>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College Board Connections</a:t>
            </a:r>
            <a:endParaRPr sz="1000" b="1">
              <a:solidFill>
                <a:srgbClr val="434343"/>
              </a:solidFill>
              <a:latin typeface="Barlow"/>
              <a:ea typeface="Barlow"/>
              <a:cs typeface="Barlow"/>
              <a:sym typeface="Barlow"/>
            </a:endParaRPr>
          </a:p>
        </p:txBody>
      </p:sp>
      <p:cxnSp>
        <p:nvCxnSpPr>
          <p:cNvPr id="1117" name="Google Shape;1117;p164"/>
          <p:cNvCxnSpPr/>
          <p:nvPr/>
        </p:nvCxnSpPr>
        <p:spPr>
          <a:xfrm rot="10800000">
            <a:off x="6149313" y="1832225"/>
            <a:ext cx="2543700" cy="0"/>
          </a:xfrm>
          <a:prstGeom prst="straightConnector1">
            <a:avLst/>
          </a:prstGeom>
          <a:noFill/>
          <a:ln w="9525" cap="flat" cmpd="sng">
            <a:solidFill>
              <a:srgbClr val="E3A90C"/>
            </a:solidFill>
            <a:prstDash val="dot"/>
            <a:round/>
            <a:headEnd type="none" w="med" len="med"/>
            <a:tailEnd type="none" w="med" len="med"/>
          </a:ln>
        </p:spPr>
      </p:cxnSp>
      <p:sp>
        <p:nvSpPr>
          <p:cNvPr id="1118" name="Google Shape;1118;p164"/>
          <p:cNvSpPr/>
          <p:nvPr/>
        </p:nvSpPr>
        <p:spPr>
          <a:xfrm rot="10800000" flipH="1">
            <a:off x="3130975" y="493475"/>
            <a:ext cx="1719600" cy="103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19" name="Google Shape;1119;p164"/>
          <p:cNvSpPr/>
          <p:nvPr/>
        </p:nvSpPr>
        <p:spPr>
          <a:xfrm>
            <a:off x="3219700" y="2571882"/>
            <a:ext cx="1602000" cy="954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0" name="Google Shape;1120;p164"/>
          <p:cNvSpPr/>
          <p:nvPr/>
        </p:nvSpPr>
        <p:spPr>
          <a:xfrm rot="10800000">
            <a:off x="4133800" y="387325"/>
            <a:ext cx="1926000" cy="1181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1" name="Google Shape;1121;p164"/>
          <p:cNvSpPr txBox="1"/>
          <p:nvPr/>
        </p:nvSpPr>
        <p:spPr>
          <a:xfrm rot="5400000">
            <a:off x="2641475" y="2002475"/>
            <a:ext cx="1329300" cy="108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600">
                <a:solidFill>
                  <a:srgbClr val="434343"/>
                </a:solidFill>
                <a:latin typeface="Barlow"/>
                <a:ea typeface="Barlow"/>
                <a:cs typeface="Barlow"/>
                <a:sym typeface="Barlow"/>
              </a:rPr>
              <a:t>University Name Photo</a:t>
            </a:r>
            <a:endParaRPr sz="600" b="1">
              <a:solidFill>
                <a:srgbClr val="0D485E"/>
              </a:solidFill>
              <a:latin typeface="Barlow"/>
              <a:ea typeface="Barlow"/>
              <a:cs typeface="Barlow"/>
              <a:sym typeface="Barlow"/>
            </a:endParaRPr>
          </a:p>
        </p:txBody>
      </p:sp>
      <p:sp>
        <p:nvSpPr>
          <p:cNvPr id="1122" name="Google Shape;1122;p164"/>
          <p:cNvSpPr/>
          <p:nvPr/>
        </p:nvSpPr>
        <p:spPr>
          <a:xfrm flipH="1">
            <a:off x="4341100" y="2625985"/>
            <a:ext cx="1511400" cy="900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3" name="Google Shape;1123;p164"/>
          <p:cNvSpPr/>
          <p:nvPr/>
        </p:nvSpPr>
        <p:spPr>
          <a:xfrm flipH="1">
            <a:off x="4434925" y="2726400"/>
            <a:ext cx="1458300" cy="8688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4" name="Google Shape;1124;p164"/>
          <p:cNvSpPr/>
          <p:nvPr/>
        </p:nvSpPr>
        <p:spPr>
          <a:xfrm>
            <a:off x="3260575" y="2726400"/>
            <a:ext cx="1425000" cy="8490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5" name="Google Shape;1125;p164"/>
          <p:cNvSpPr txBox="1"/>
          <p:nvPr/>
        </p:nvSpPr>
        <p:spPr>
          <a:xfrm>
            <a:off x="6042125" y="1334075"/>
            <a:ext cx="27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800">
                <a:solidFill>
                  <a:srgbClr val="D9A729"/>
                </a:solidFill>
                <a:latin typeface="DM Serif Display"/>
                <a:ea typeface="DM Serif Display"/>
                <a:cs typeface="DM Serif Display"/>
                <a:sym typeface="DM Serif Display"/>
              </a:rPr>
              <a:t>lead generation strategy</a:t>
            </a:r>
            <a:endParaRPr sz="1000">
              <a:solidFill>
                <a:srgbClr val="434343"/>
              </a:solidFill>
              <a:latin typeface="Barlow"/>
              <a:ea typeface="Barlow"/>
              <a:cs typeface="Barlow"/>
              <a:sym typeface="Barlow"/>
            </a:endParaRPr>
          </a:p>
        </p:txBody>
      </p:sp>
      <p:sp>
        <p:nvSpPr>
          <p:cNvPr id="1126" name="Google Shape;1126;p164"/>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900">
              <a:solidFill>
                <a:srgbClr val="9E9E9E"/>
              </a:solidFill>
            </a:endParaRPr>
          </a:p>
        </p:txBody>
      </p:sp>
      <p:sp>
        <p:nvSpPr>
          <p:cNvPr id="1127" name="Google Shape;1127;p164"/>
          <p:cNvSpPr txBox="1"/>
          <p:nvPr/>
        </p:nvSpPr>
        <p:spPr>
          <a:xfrm>
            <a:off x="6158025" y="1927475"/>
            <a:ext cx="2517000" cy="2800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100" b="1">
                <a:solidFill>
                  <a:srgbClr val="434343"/>
                </a:solidFill>
                <a:latin typeface="Barlow"/>
                <a:ea typeface="Barlow"/>
                <a:cs typeface="Barlow"/>
                <a:sym typeface="Barlow"/>
              </a:rPr>
              <a:t>Name buy recommendations and sourcing strategy are based on:</a:t>
            </a:r>
            <a:endParaRPr sz="1100" b="1">
              <a:solidFill>
                <a:srgbClr val="434343"/>
              </a:solidFill>
              <a:latin typeface="Barlow"/>
              <a:ea typeface="Barlow"/>
              <a:cs typeface="Barlow"/>
              <a:sym typeface="Barlow"/>
            </a:endParaRPr>
          </a:p>
          <a:p>
            <a:pPr marL="342900" marR="0" lvl="0" indent="-177800" algn="l" rtl="0">
              <a:lnSpc>
                <a:spcPct val="130000"/>
              </a:lnSpc>
              <a:spcBef>
                <a:spcPts val="100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Your enrollment data</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Market research</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Channel analysis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Your input and enrollment goals</a:t>
            </a: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a:p>
            <a:pPr marL="0" lvl="0" indent="0" algn="l" rtl="0">
              <a:lnSpc>
                <a:spcPct val="130000"/>
              </a:lnSpc>
              <a:spcBef>
                <a:spcPts val="0"/>
              </a:spcBef>
              <a:spcAft>
                <a:spcPts val="0"/>
              </a:spcAft>
              <a:buNone/>
            </a:pPr>
            <a:r>
              <a:rPr lang="en" sz="1000" b="1">
                <a:solidFill>
                  <a:srgbClr val="434343"/>
                </a:solidFill>
                <a:latin typeface="Barlow"/>
                <a:ea typeface="Barlow"/>
                <a:cs typeface="Barlow"/>
                <a:sym typeface="Barlow"/>
              </a:rPr>
              <a:t>We follow up with Lead Scoring to:</a:t>
            </a:r>
            <a:endParaRPr sz="1000">
              <a:solidFill>
                <a:srgbClr val="434343"/>
              </a:solidFill>
              <a:latin typeface="Barlow"/>
              <a:ea typeface="Barlow"/>
              <a:cs typeface="Barlow"/>
              <a:sym typeface="Barlow"/>
            </a:endParaRPr>
          </a:p>
          <a:p>
            <a:pPr marL="342900" marR="0" lvl="0" indent="-177800" algn="l" rtl="0">
              <a:lnSpc>
                <a:spcPct val="130000"/>
              </a:lnSpc>
              <a:spcBef>
                <a:spcPts val="100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Maximize your resources and results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Inform communication segmentation, recruitment plans, direct mail volumes, and more</a:t>
            </a: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p:txBody>
      </p:sp>
      <p:sp>
        <p:nvSpPr>
          <p:cNvPr id="1128" name="Google Shape;1128;p164"/>
          <p:cNvSpPr txBox="1"/>
          <p:nvPr/>
        </p:nvSpPr>
        <p:spPr>
          <a:xfrm>
            <a:off x="8451776" y="4819450"/>
            <a:ext cx="324300" cy="146100"/>
          </a:xfrm>
          <a:prstGeom prst="rect">
            <a:avLst/>
          </a:prstGeom>
          <a:noFill/>
          <a:ln>
            <a:noFill/>
          </a:ln>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sz="700">
                <a:solidFill>
                  <a:srgbClr val="850928"/>
                </a:solidFill>
                <a:latin typeface="Barlow SemiBold"/>
                <a:ea typeface="Barlow SemiBold"/>
                <a:cs typeface="Barlow SemiBold"/>
                <a:sym typeface="Barlow SemiBold"/>
              </a:rPr>
              <a:t>24</a:t>
            </a:fld>
            <a:endParaRPr sz="700">
              <a:solidFill>
                <a:srgbClr val="850928"/>
              </a:solidFill>
              <a:latin typeface="Barlow SemiBold"/>
              <a:ea typeface="Barlow SemiBold"/>
              <a:cs typeface="Barlow SemiBold"/>
              <a:sym typeface="Barlow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65"/>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25</a:t>
            </a:fld>
            <a:endParaRPr sz="800">
              <a:latin typeface="Barlow SemiBold"/>
              <a:ea typeface="Barlow SemiBold"/>
              <a:cs typeface="Barlow SemiBold"/>
              <a:sym typeface="Barlow SemiBold"/>
            </a:endParaRPr>
          </a:p>
        </p:txBody>
      </p:sp>
      <p:sp>
        <p:nvSpPr>
          <p:cNvPr id="1134" name="Google Shape;1134;p165"/>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25</a:t>
            </a:fld>
            <a:endParaRPr/>
          </a:p>
        </p:txBody>
      </p:sp>
      <p:cxnSp>
        <p:nvCxnSpPr>
          <p:cNvPr id="1135" name="Google Shape;1135;p165"/>
          <p:cNvCxnSpPr/>
          <p:nvPr/>
        </p:nvCxnSpPr>
        <p:spPr>
          <a:xfrm>
            <a:off x="6095238" y="2590975"/>
            <a:ext cx="2205300" cy="0"/>
          </a:xfrm>
          <a:prstGeom prst="straightConnector1">
            <a:avLst/>
          </a:prstGeom>
          <a:noFill/>
          <a:ln w="9525" cap="flat" cmpd="sng">
            <a:solidFill>
              <a:schemeClr val="accent3"/>
            </a:solidFill>
            <a:prstDash val="dot"/>
            <a:round/>
            <a:headEnd type="none" w="med" len="med"/>
            <a:tailEnd type="none" w="med" len="med"/>
          </a:ln>
        </p:spPr>
      </p:cxnSp>
      <p:sp>
        <p:nvSpPr>
          <p:cNvPr id="1136" name="Google Shape;1136;p165"/>
          <p:cNvSpPr txBox="1"/>
          <p:nvPr/>
        </p:nvSpPr>
        <p:spPr>
          <a:xfrm>
            <a:off x="1041400" y="1882900"/>
            <a:ext cx="18999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Comprehensive Sourcing</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Regional and National Trends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Fully Integrated into Slate</a:t>
            </a:r>
            <a:endParaRPr sz="1000">
              <a:solidFill>
                <a:schemeClr val="dk1"/>
              </a:solidFill>
              <a:latin typeface="Barlow"/>
              <a:ea typeface="Barlow"/>
              <a:cs typeface="Barlow"/>
              <a:sym typeface="Barlow"/>
            </a:endParaRPr>
          </a:p>
        </p:txBody>
      </p:sp>
      <p:pic>
        <p:nvPicPr>
          <p:cNvPr id="1137" name="Google Shape;1137;p1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515725" y="3142147"/>
            <a:ext cx="2205302" cy="390828"/>
          </a:xfrm>
          <a:prstGeom prst="rect">
            <a:avLst/>
          </a:prstGeom>
          <a:noFill/>
          <a:ln>
            <a:noFill/>
          </a:ln>
        </p:spPr>
      </p:pic>
      <p:pic>
        <p:nvPicPr>
          <p:cNvPr id="1138" name="Google Shape;1138;p16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3375" y="2779225"/>
            <a:ext cx="1787249" cy="1176825"/>
          </a:xfrm>
          <a:prstGeom prst="rect">
            <a:avLst/>
          </a:prstGeom>
          <a:noFill/>
          <a:ln>
            <a:noFill/>
          </a:ln>
        </p:spPr>
      </p:pic>
      <p:pic>
        <p:nvPicPr>
          <p:cNvPr id="1139" name="Google Shape;1139;p16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99725" y="2677450"/>
            <a:ext cx="1959000" cy="1380379"/>
          </a:xfrm>
          <a:prstGeom prst="rect">
            <a:avLst/>
          </a:prstGeom>
          <a:noFill/>
          <a:ln>
            <a:noFill/>
          </a:ln>
        </p:spPr>
      </p:pic>
      <p:sp>
        <p:nvSpPr>
          <p:cNvPr id="1140" name="Google Shape;1140;p165"/>
          <p:cNvSpPr txBox="1"/>
          <p:nvPr/>
        </p:nvSpPr>
        <p:spPr>
          <a:xfrm>
            <a:off x="6037375"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Market Opportunity Index</a:t>
            </a:r>
            <a:endParaRPr sz="1500">
              <a:solidFill>
                <a:srgbClr val="0D485E"/>
              </a:solidFill>
              <a:latin typeface="DM Serif Display"/>
              <a:ea typeface="DM Serif Display"/>
              <a:cs typeface="DM Serif Display"/>
              <a:sym typeface="DM Serif Display"/>
            </a:endParaRPr>
          </a:p>
        </p:txBody>
      </p:sp>
      <p:sp>
        <p:nvSpPr>
          <p:cNvPr id="1141" name="Google Shape;1141;p165"/>
          <p:cNvSpPr txBox="1"/>
          <p:nvPr/>
        </p:nvSpPr>
        <p:spPr>
          <a:xfrm>
            <a:off x="3406263"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Student Database Access</a:t>
            </a:r>
            <a:endParaRPr sz="1500">
              <a:solidFill>
                <a:srgbClr val="0D485E"/>
              </a:solidFill>
              <a:latin typeface="DM Serif Display"/>
              <a:ea typeface="DM Serif Display"/>
              <a:cs typeface="DM Serif Display"/>
              <a:sym typeface="DM Serif Display"/>
            </a:endParaRPr>
          </a:p>
        </p:txBody>
      </p:sp>
      <p:sp>
        <p:nvSpPr>
          <p:cNvPr id="1142" name="Google Shape;1142;p165"/>
          <p:cNvSpPr txBox="1"/>
          <p:nvPr/>
        </p:nvSpPr>
        <p:spPr>
          <a:xfrm>
            <a:off x="775150"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Strategic Name Buy</a:t>
            </a:r>
            <a:endParaRPr sz="1500">
              <a:solidFill>
                <a:srgbClr val="0D485E"/>
              </a:solidFill>
              <a:latin typeface="DM Serif Display"/>
              <a:ea typeface="DM Serif Display"/>
              <a:cs typeface="DM Serif Display"/>
              <a:sym typeface="DM Serif Display"/>
            </a:endParaRPr>
          </a:p>
        </p:txBody>
      </p:sp>
      <p:sp>
        <p:nvSpPr>
          <p:cNvPr id="1143" name="Google Shape;1143;p165"/>
          <p:cNvSpPr txBox="1"/>
          <p:nvPr/>
        </p:nvSpPr>
        <p:spPr>
          <a:xfrm>
            <a:off x="3582875" y="1882900"/>
            <a:ext cx="21381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Qualified Inquiries </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Free and Accessible to Students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Direct Slate Integration</a:t>
            </a:r>
            <a:endParaRPr sz="1000">
              <a:solidFill>
                <a:schemeClr val="dk1"/>
              </a:solidFill>
              <a:latin typeface="Barlow"/>
              <a:ea typeface="Barlow"/>
              <a:cs typeface="Barlow"/>
              <a:sym typeface="Barlow"/>
            </a:endParaRPr>
          </a:p>
        </p:txBody>
      </p:sp>
      <p:sp>
        <p:nvSpPr>
          <p:cNvPr id="1144" name="Google Shape;1144;p165"/>
          <p:cNvSpPr txBox="1"/>
          <p:nvPr/>
        </p:nvSpPr>
        <p:spPr>
          <a:xfrm>
            <a:off x="6227875" y="1882900"/>
            <a:ext cx="21381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Identify Target Markets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Access Rich Demographic Data</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Apply to Travel, Digital, Reporting</a:t>
            </a:r>
            <a:endParaRPr sz="1000">
              <a:solidFill>
                <a:schemeClr val="dk1"/>
              </a:solidFill>
              <a:latin typeface="Barlow"/>
              <a:ea typeface="Barlow"/>
              <a:cs typeface="Barlow"/>
              <a:sym typeface="Barlow"/>
            </a:endParaRPr>
          </a:p>
        </p:txBody>
      </p:sp>
      <p:cxnSp>
        <p:nvCxnSpPr>
          <p:cNvPr id="1145" name="Google Shape;1145;p165"/>
          <p:cNvCxnSpPr/>
          <p:nvPr/>
        </p:nvCxnSpPr>
        <p:spPr>
          <a:xfrm>
            <a:off x="3392563" y="2590975"/>
            <a:ext cx="2205300" cy="0"/>
          </a:xfrm>
          <a:prstGeom prst="straightConnector1">
            <a:avLst/>
          </a:prstGeom>
          <a:noFill/>
          <a:ln w="9525" cap="flat" cmpd="sng">
            <a:solidFill>
              <a:schemeClr val="accent3"/>
            </a:solidFill>
            <a:prstDash val="dot"/>
            <a:round/>
            <a:headEnd type="none" w="med" len="med"/>
            <a:tailEnd type="none" w="med" len="med"/>
          </a:ln>
        </p:spPr>
      </p:cxnSp>
      <p:cxnSp>
        <p:nvCxnSpPr>
          <p:cNvPr id="1146" name="Google Shape;1146;p165"/>
          <p:cNvCxnSpPr/>
          <p:nvPr/>
        </p:nvCxnSpPr>
        <p:spPr>
          <a:xfrm>
            <a:off x="770113" y="2590975"/>
            <a:ext cx="2205300" cy="0"/>
          </a:xfrm>
          <a:prstGeom prst="straightConnector1">
            <a:avLst/>
          </a:prstGeom>
          <a:noFill/>
          <a:ln w="9525" cap="flat" cmpd="sng">
            <a:solidFill>
              <a:schemeClr val="accent3"/>
            </a:solidFill>
            <a:prstDash val="dot"/>
            <a:round/>
            <a:headEnd type="none" w="med" len="med"/>
            <a:tailEnd type="none" w="med" len="med"/>
          </a:ln>
        </p:spPr>
      </p:cxnSp>
      <p:sp>
        <p:nvSpPr>
          <p:cNvPr id="1147" name="Google Shape;1147;p165"/>
          <p:cNvSpPr txBox="1"/>
          <p:nvPr/>
        </p:nvSpPr>
        <p:spPr>
          <a:xfrm>
            <a:off x="773675" y="251975"/>
            <a:ext cx="6743700" cy="9339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Lead Sourcing</a:t>
            </a:r>
            <a:endParaRPr sz="2900">
              <a:solidFill>
                <a:srgbClr val="850928"/>
              </a:solidFill>
              <a:latin typeface="DM Serif Display"/>
              <a:ea typeface="DM Serif Display"/>
              <a:cs typeface="DM Serif Display"/>
              <a:sym typeface="DM Serif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1"/>
        <p:cNvGrpSpPr/>
        <p:nvPr/>
      </p:nvGrpSpPr>
      <p:grpSpPr>
        <a:xfrm>
          <a:off x="0" y="0"/>
          <a:ext cx="0" cy="0"/>
          <a:chOff x="0" y="0"/>
          <a:chExt cx="0" cy="0"/>
        </a:xfrm>
      </p:grpSpPr>
      <p:sp>
        <p:nvSpPr>
          <p:cNvPr id="1152" name="Google Shape;1152;p166"/>
          <p:cNvSpPr/>
          <p:nvPr/>
        </p:nvSpPr>
        <p:spPr>
          <a:xfrm>
            <a:off x="3258625" y="3519075"/>
            <a:ext cx="2634600" cy="13293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53" name="Google Shape;1153;p166"/>
          <p:cNvSpPr txBox="1"/>
          <p:nvPr/>
        </p:nvSpPr>
        <p:spPr>
          <a:xfrm>
            <a:off x="773675" y="785375"/>
            <a:ext cx="2441400" cy="9339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Psychographic Segmentation</a:t>
            </a:r>
            <a:endParaRPr sz="2900">
              <a:solidFill>
                <a:srgbClr val="850928"/>
              </a:solidFill>
              <a:latin typeface="DM Serif Display"/>
              <a:ea typeface="DM Serif Display"/>
              <a:cs typeface="DM Serif Display"/>
              <a:sym typeface="DM Serif Display"/>
            </a:endParaRPr>
          </a:p>
        </p:txBody>
      </p:sp>
      <p:pic>
        <p:nvPicPr>
          <p:cNvPr id="1154" name="Google Shape;1154;p1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155" name="Google Shape;1155;p166"/>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156" name="Google Shape;1156;p166"/>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157" name="Google Shape;1157;p166"/>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158" name="Google Shape;1158;p166"/>
          <p:cNvSpPr/>
          <p:nvPr/>
        </p:nvSpPr>
        <p:spPr>
          <a:xfrm rot="-5400000" flipH="1">
            <a:off x="-240475" y="796025"/>
            <a:ext cx="16644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9" name="Google Shape;1159;p166"/>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160" name="Google Shape;1160;p166"/>
          <p:cNvCxnSpPr/>
          <p:nvPr/>
        </p:nvCxnSpPr>
        <p:spPr>
          <a:xfrm rot="10800000">
            <a:off x="556125" y="1908425"/>
            <a:ext cx="2543700" cy="0"/>
          </a:xfrm>
          <a:prstGeom prst="straightConnector1">
            <a:avLst/>
          </a:prstGeom>
          <a:noFill/>
          <a:ln w="9525" cap="flat" cmpd="sng">
            <a:solidFill>
              <a:srgbClr val="E3A90C"/>
            </a:solidFill>
            <a:prstDash val="dot"/>
            <a:round/>
            <a:headEnd type="none" w="med" len="med"/>
            <a:tailEnd type="none" w="med" len="med"/>
          </a:ln>
        </p:spPr>
      </p:cxnSp>
      <p:sp>
        <p:nvSpPr>
          <p:cNvPr id="1161" name="Google Shape;1161;p166"/>
          <p:cNvSpPr txBox="1"/>
          <p:nvPr/>
        </p:nvSpPr>
        <p:spPr>
          <a:xfrm>
            <a:off x="707025" y="1990800"/>
            <a:ext cx="2392800" cy="1248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900">
                <a:solidFill>
                  <a:srgbClr val="1F465F"/>
                </a:solidFill>
                <a:latin typeface="Barlow"/>
                <a:ea typeface="Barlow"/>
                <a:cs typeface="Barlow"/>
                <a:sym typeface="Barlow"/>
              </a:rPr>
              <a:t>Content Strategy Road Map</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Variable Communications</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Personalized Fulfillment</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1000"/>
              </a:spcAft>
              <a:buNone/>
            </a:pPr>
            <a:r>
              <a:rPr lang="en" sz="900">
                <a:solidFill>
                  <a:srgbClr val="1F465F"/>
                </a:solidFill>
                <a:latin typeface="Barlow"/>
                <a:ea typeface="Barlow"/>
                <a:cs typeface="Barlow"/>
                <a:sym typeface="Barlow"/>
              </a:rPr>
              <a:t>Slate Integration</a:t>
            </a:r>
            <a:endParaRPr sz="900">
              <a:solidFill>
                <a:srgbClr val="1F465F"/>
              </a:solidFill>
              <a:latin typeface="Barlow"/>
              <a:ea typeface="Barlow"/>
              <a:cs typeface="Barlow"/>
              <a:sym typeface="Barlow"/>
            </a:endParaRPr>
          </a:p>
        </p:txBody>
      </p:sp>
      <p:sp>
        <p:nvSpPr>
          <p:cNvPr id="1162" name="Google Shape;1162;p166"/>
          <p:cNvSpPr txBox="1"/>
          <p:nvPr/>
        </p:nvSpPr>
        <p:spPr>
          <a:xfrm>
            <a:off x="3314713" y="3595263"/>
            <a:ext cx="2577900" cy="10071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a:t>
            </a:r>
            <a:r>
              <a:rPr lang="en" sz="1000" b="1">
                <a:solidFill>
                  <a:srgbClr val="212121"/>
                </a:solidFill>
                <a:latin typeface="Barlow"/>
                <a:ea typeface="Barlow"/>
                <a:cs typeface="Barlow"/>
                <a:sym typeface="Barlow"/>
              </a:rPr>
              <a:t> </a:t>
            </a:r>
            <a:r>
              <a:rPr lang="en" sz="1000" b="1">
                <a:solidFill>
                  <a:srgbClr val="434343"/>
                </a:solidFill>
                <a:latin typeface="Barlow"/>
                <a:ea typeface="Barlow"/>
                <a:cs typeface="Barlow"/>
                <a:sym typeface="Barlow"/>
              </a:rPr>
              <a:t> National Student Profiles</a:t>
            </a:r>
            <a:endParaRPr sz="10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7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Historic Matriculant Data</a:t>
            </a:r>
            <a:endParaRPr sz="900" i="1">
              <a:solidFill>
                <a:srgbClr val="434343"/>
              </a:solidFill>
              <a:highlight>
                <a:srgbClr val="00FF00"/>
              </a:highlight>
              <a:latin typeface="Barlow"/>
              <a:ea typeface="Barlow"/>
              <a:cs typeface="Barlow"/>
              <a:sym typeface="Barlow"/>
            </a:endParaRPr>
          </a:p>
          <a:p>
            <a:pPr marL="0" marR="0" lvl="0" indent="0" algn="l" rtl="0">
              <a:lnSpc>
                <a:spcPct val="130000"/>
              </a:lnSpc>
              <a:spcBef>
                <a:spcPts val="100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Authentic and Variable Content</a:t>
            </a:r>
            <a:endParaRPr sz="900">
              <a:solidFill>
                <a:srgbClr val="434343"/>
              </a:solidFill>
              <a:latin typeface="Barlow"/>
              <a:ea typeface="Barlow"/>
              <a:cs typeface="Barlow"/>
              <a:sym typeface="Barlow"/>
            </a:endParaRPr>
          </a:p>
        </p:txBody>
      </p:sp>
      <p:cxnSp>
        <p:nvCxnSpPr>
          <p:cNvPr id="1163" name="Google Shape;1163;p166"/>
          <p:cNvCxnSpPr/>
          <p:nvPr/>
        </p:nvCxnSpPr>
        <p:spPr>
          <a:xfrm rot="10800000">
            <a:off x="6149313" y="1908425"/>
            <a:ext cx="2543700" cy="0"/>
          </a:xfrm>
          <a:prstGeom prst="straightConnector1">
            <a:avLst/>
          </a:prstGeom>
          <a:noFill/>
          <a:ln w="9525" cap="flat" cmpd="sng">
            <a:solidFill>
              <a:srgbClr val="E3A90C"/>
            </a:solidFill>
            <a:prstDash val="dot"/>
            <a:round/>
            <a:headEnd type="none" w="med" len="med"/>
            <a:tailEnd type="none" w="med" len="med"/>
          </a:ln>
        </p:spPr>
      </p:cxnSp>
      <p:sp>
        <p:nvSpPr>
          <p:cNvPr id="1164" name="Google Shape;1164;p166"/>
          <p:cNvSpPr txBox="1"/>
          <p:nvPr/>
        </p:nvSpPr>
        <p:spPr>
          <a:xfrm>
            <a:off x="6107500" y="1446725"/>
            <a:ext cx="27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800">
                <a:solidFill>
                  <a:srgbClr val="D9A729"/>
                </a:solidFill>
                <a:latin typeface="DM Serif Display"/>
                <a:ea typeface="DM Serif Display"/>
                <a:cs typeface="DM Serif Display"/>
                <a:sym typeface="DM Serif Display"/>
              </a:rPr>
              <a:t>content strategy</a:t>
            </a:r>
            <a:endParaRPr sz="1800">
              <a:solidFill>
                <a:srgbClr val="D9A729"/>
              </a:solidFill>
              <a:latin typeface="DM Serif Display"/>
              <a:ea typeface="DM Serif Display"/>
              <a:cs typeface="DM Serif Display"/>
              <a:sym typeface="DM Serif Display"/>
            </a:endParaRPr>
          </a:p>
        </p:txBody>
      </p:sp>
      <p:sp>
        <p:nvSpPr>
          <p:cNvPr id="1165" name="Google Shape;1165;p166"/>
          <p:cNvSpPr txBox="1"/>
          <p:nvPr/>
        </p:nvSpPr>
        <p:spPr>
          <a:xfrm>
            <a:off x="6175900" y="1990800"/>
            <a:ext cx="2517000" cy="2800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Clr>
                <a:schemeClr val="dk1"/>
              </a:buClr>
              <a:buSzPts val="1100"/>
              <a:buFont typeface="Arial"/>
              <a:buNone/>
            </a:pPr>
            <a:r>
              <a:rPr lang="en" sz="1100" b="1">
                <a:solidFill>
                  <a:srgbClr val="434343"/>
                </a:solidFill>
                <a:latin typeface="Barlow"/>
                <a:ea typeface="Barlow"/>
                <a:cs typeface="Barlow"/>
                <a:sym typeface="Barlow"/>
              </a:rPr>
              <a:t>University Name State Student Search</a:t>
            </a:r>
            <a:endParaRPr sz="1100" b="1">
              <a:solidFill>
                <a:srgbClr val="434343"/>
              </a:solidFill>
              <a:latin typeface="Barlow"/>
              <a:ea typeface="Barlow"/>
              <a:cs typeface="Barlow"/>
              <a:sym typeface="Barlow"/>
            </a:endParaRPr>
          </a:p>
          <a:p>
            <a:pPr marL="0" lvl="0" indent="0" algn="l" rtl="0">
              <a:lnSpc>
                <a:spcPct val="130000"/>
              </a:lnSpc>
              <a:spcBef>
                <a:spcPts val="0"/>
              </a:spcBef>
              <a:spcAft>
                <a:spcPts val="0"/>
              </a:spcAft>
              <a:buClr>
                <a:schemeClr val="dk1"/>
              </a:buClr>
              <a:buSzPts val="1100"/>
              <a:buFont typeface="Arial"/>
              <a:buNone/>
            </a:pPr>
            <a:endParaRPr sz="200" b="1">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Deliver personalized experience students are asking for and stand apart from your competition. </a:t>
            </a: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We will combine  student demographic data with psychographic data–like personalities, motivations, and beliefs</a:t>
            </a: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Deliver student profiles and custom audience segmentation which ensures your Student Search campaigns capture attention.</a:t>
            </a:r>
            <a:endParaRPr sz="1000">
              <a:solidFill>
                <a:srgbClr val="434343"/>
              </a:solidFill>
              <a:latin typeface="Barlow"/>
              <a:ea typeface="Barlow"/>
              <a:cs typeface="Barlow"/>
              <a:sym typeface="Barlow"/>
            </a:endParaRPr>
          </a:p>
        </p:txBody>
      </p:sp>
      <p:sp>
        <p:nvSpPr>
          <p:cNvPr id="1166" name="Google Shape;1166;p166"/>
          <p:cNvSpPr/>
          <p:nvPr/>
        </p:nvSpPr>
        <p:spPr>
          <a:xfrm rot="10800000" flipH="1">
            <a:off x="3130975" y="493475"/>
            <a:ext cx="1719600" cy="103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67" name="Google Shape;1167;p166"/>
          <p:cNvSpPr/>
          <p:nvPr/>
        </p:nvSpPr>
        <p:spPr>
          <a:xfrm rot="10800000">
            <a:off x="4133800" y="387325"/>
            <a:ext cx="1926000" cy="1181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168" name="Google Shape;1168;p1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80625" y="656375"/>
            <a:ext cx="2392798" cy="2800201"/>
          </a:xfrm>
          <a:prstGeom prst="rect">
            <a:avLst/>
          </a:prstGeom>
          <a:noFill/>
          <a:ln>
            <a:noFill/>
          </a:ln>
        </p:spPr>
      </p:pic>
      <p:sp>
        <p:nvSpPr>
          <p:cNvPr id="1169" name="Google Shape;1169;p166"/>
          <p:cNvSpPr/>
          <p:nvPr/>
        </p:nvSpPr>
        <p:spPr>
          <a:xfrm rot="10800000" flipH="1">
            <a:off x="3130975" y="493475"/>
            <a:ext cx="1719600" cy="103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0" name="Google Shape;1170;p166"/>
          <p:cNvSpPr/>
          <p:nvPr/>
        </p:nvSpPr>
        <p:spPr>
          <a:xfrm>
            <a:off x="3219700" y="2571882"/>
            <a:ext cx="1602000" cy="954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1" name="Google Shape;1171;p166"/>
          <p:cNvSpPr/>
          <p:nvPr/>
        </p:nvSpPr>
        <p:spPr>
          <a:xfrm rot="10800000">
            <a:off x="4133800" y="387325"/>
            <a:ext cx="1926000" cy="1181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2" name="Google Shape;1172;p166"/>
          <p:cNvSpPr/>
          <p:nvPr/>
        </p:nvSpPr>
        <p:spPr>
          <a:xfrm flipH="1">
            <a:off x="4341100" y="2625985"/>
            <a:ext cx="1511400" cy="900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3" name="Google Shape;1173;p166"/>
          <p:cNvSpPr/>
          <p:nvPr/>
        </p:nvSpPr>
        <p:spPr>
          <a:xfrm flipH="1">
            <a:off x="4434925" y="2726400"/>
            <a:ext cx="1458300" cy="8688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4" name="Google Shape;1174;p166"/>
          <p:cNvSpPr/>
          <p:nvPr/>
        </p:nvSpPr>
        <p:spPr>
          <a:xfrm>
            <a:off x="3260575" y="2726400"/>
            <a:ext cx="1425000" cy="8490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75" name="Google Shape;1175;p166"/>
          <p:cNvSpPr txBox="1"/>
          <p:nvPr/>
        </p:nvSpPr>
        <p:spPr>
          <a:xfrm rot="5400000">
            <a:off x="2641475" y="2002475"/>
            <a:ext cx="1329300" cy="108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600">
                <a:solidFill>
                  <a:srgbClr val="434343"/>
                </a:solidFill>
                <a:latin typeface="Barlow"/>
                <a:ea typeface="Barlow"/>
                <a:cs typeface="Barlow"/>
                <a:sym typeface="Barlow"/>
              </a:rPr>
              <a:t>University Name Photo</a:t>
            </a:r>
            <a:endParaRPr sz="600" b="1">
              <a:solidFill>
                <a:srgbClr val="0D485E"/>
              </a:solidFill>
              <a:latin typeface="Barlow"/>
              <a:ea typeface="Barlow"/>
              <a:cs typeface="Barlow"/>
              <a:sym typeface="Barlow"/>
            </a:endParaRPr>
          </a:p>
        </p:txBody>
      </p:sp>
      <p:sp>
        <p:nvSpPr>
          <p:cNvPr id="1176" name="Google Shape;1176;p166"/>
          <p:cNvSpPr txBox="1"/>
          <p:nvPr/>
        </p:nvSpPr>
        <p:spPr>
          <a:xfrm>
            <a:off x="8451776" y="4819450"/>
            <a:ext cx="324300" cy="146100"/>
          </a:xfrm>
          <a:prstGeom prst="rect">
            <a:avLst/>
          </a:prstGeom>
          <a:noFill/>
          <a:ln>
            <a:noFill/>
          </a:ln>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sz="700">
                <a:solidFill>
                  <a:srgbClr val="850928"/>
                </a:solidFill>
                <a:latin typeface="Barlow SemiBold"/>
                <a:ea typeface="Barlow SemiBold"/>
                <a:cs typeface="Barlow SemiBold"/>
                <a:sym typeface="Barlow SemiBold"/>
              </a:rPr>
              <a:t>26</a:t>
            </a:fld>
            <a:endParaRPr sz="700">
              <a:solidFill>
                <a:srgbClr val="850928"/>
              </a:solidFill>
              <a:latin typeface="Barlow SemiBold"/>
              <a:ea typeface="Barlow SemiBold"/>
              <a:cs typeface="Barlow SemiBold"/>
              <a:sym typeface="Barlow SemiBold"/>
            </a:endParaRPr>
          </a:p>
        </p:txBody>
      </p:sp>
      <p:sp>
        <p:nvSpPr>
          <p:cNvPr id="1177" name="Google Shape;1177;p166"/>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900">
              <a:solidFill>
                <a:srgbClr val="9E9E9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67"/>
          <p:cNvSpPr txBox="1"/>
          <p:nvPr/>
        </p:nvSpPr>
        <p:spPr>
          <a:xfrm>
            <a:off x="6990637" y="708131"/>
            <a:ext cx="8814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b="1">
                <a:solidFill>
                  <a:srgbClr val="0D485E"/>
                </a:solidFill>
                <a:latin typeface="Barlow Condensed"/>
                <a:ea typeface="Barlow Condensed"/>
                <a:cs typeface="Barlow Condensed"/>
                <a:sym typeface="Barlow Condensed"/>
              </a:rPr>
              <a:t>3 NATIONAL PROFILES</a:t>
            </a:r>
            <a:endParaRPr sz="1100" b="1">
              <a:solidFill>
                <a:srgbClr val="0D485E"/>
              </a:solidFill>
              <a:latin typeface="Barlow Condensed"/>
              <a:ea typeface="Barlow Condensed"/>
              <a:cs typeface="Barlow Condensed"/>
              <a:sym typeface="Barlow Condensed"/>
            </a:endParaRPr>
          </a:p>
        </p:txBody>
      </p:sp>
      <p:sp>
        <p:nvSpPr>
          <p:cNvPr id="1183" name="Google Shape;1183;p167"/>
          <p:cNvSpPr txBox="1"/>
          <p:nvPr/>
        </p:nvSpPr>
        <p:spPr>
          <a:xfrm>
            <a:off x="6966550" y="2225388"/>
            <a:ext cx="929700" cy="6927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b="1">
                <a:solidFill>
                  <a:srgbClr val="0D485E"/>
                </a:solidFill>
                <a:latin typeface="Barlow Condensed"/>
                <a:ea typeface="Barlow Condensed"/>
                <a:cs typeface="Barlow Condensed"/>
                <a:sym typeface="Barlow Condensed"/>
              </a:rPr>
              <a:t>MONTHLY TAGGING PROCESS</a:t>
            </a:r>
            <a:endParaRPr sz="1100" b="1">
              <a:solidFill>
                <a:srgbClr val="0D485E"/>
              </a:solidFill>
              <a:latin typeface="Barlow Condensed"/>
              <a:ea typeface="Barlow Condensed"/>
              <a:cs typeface="Barlow Condensed"/>
              <a:sym typeface="Barlow Condensed"/>
            </a:endParaRPr>
          </a:p>
        </p:txBody>
      </p:sp>
      <p:cxnSp>
        <p:nvCxnSpPr>
          <p:cNvPr id="1184" name="Google Shape;1184;p167"/>
          <p:cNvCxnSpPr>
            <a:stCxn id="1185" idx="0"/>
            <a:endCxn id="1186" idx="3"/>
          </p:cNvCxnSpPr>
          <p:nvPr/>
        </p:nvCxnSpPr>
        <p:spPr>
          <a:xfrm rot="10800000">
            <a:off x="7425101" y="3055525"/>
            <a:ext cx="6300" cy="613200"/>
          </a:xfrm>
          <a:prstGeom prst="straightConnector1">
            <a:avLst/>
          </a:prstGeom>
          <a:noFill/>
          <a:ln w="9525" cap="flat" cmpd="sng">
            <a:solidFill>
              <a:srgbClr val="E3A90C"/>
            </a:solidFill>
            <a:prstDash val="dot"/>
            <a:round/>
            <a:headEnd type="none" w="med" len="med"/>
            <a:tailEnd type="none" w="med" len="med"/>
          </a:ln>
        </p:spPr>
      </p:cxnSp>
      <p:sp>
        <p:nvSpPr>
          <p:cNvPr id="1187" name="Google Shape;1187;p167"/>
          <p:cNvSpPr txBox="1"/>
          <p:nvPr/>
        </p:nvSpPr>
        <p:spPr>
          <a:xfrm>
            <a:off x="404156" y="1133475"/>
            <a:ext cx="3741300" cy="2079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latin typeface="Barlow"/>
              <a:ea typeface="Barlow"/>
              <a:cs typeface="Barlow"/>
              <a:sym typeface="Barlow"/>
            </a:endParaRPr>
          </a:p>
        </p:txBody>
      </p:sp>
      <p:sp>
        <p:nvSpPr>
          <p:cNvPr id="1188" name="Google Shape;1188;p167"/>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27</a:t>
            </a:fld>
            <a:endParaRPr sz="800">
              <a:latin typeface="Barlow SemiBold"/>
              <a:ea typeface="Barlow SemiBold"/>
              <a:cs typeface="Barlow SemiBold"/>
              <a:sym typeface="Barlow SemiBold"/>
            </a:endParaRPr>
          </a:p>
        </p:txBody>
      </p:sp>
      <p:sp>
        <p:nvSpPr>
          <p:cNvPr id="1189" name="Google Shape;1189;p167"/>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27</a:t>
            </a:fld>
            <a:endParaRPr/>
          </a:p>
        </p:txBody>
      </p:sp>
      <p:sp>
        <p:nvSpPr>
          <p:cNvPr id="1190" name="Google Shape;1190;p167"/>
          <p:cNvSpPr txBox="1"/>
          <p:nvPr/>
        </p:nvSpPr>
        <p:spPr>
          <a:xfrm>
            <a:off x="764000" y="321825"/>
            <a:ext cx="4873200" cy="11655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Turnkey Psychographic Segmentation | Motivators</a:t>
            </a:r>
            <a:endParaRPr sz="2900">
              <a:solidFill>
                <a:srgbClr val="850928"/>
              </a:solidFill>
              <a:latin typeface="DM Serif Display"/>
              <a:ea typeface="DM Serif Display"/>
              <a:cs typeface="DM Serif Display"/>
              <a:sym typeface="DM Serif Display"/>
            </a:endParaRPr>
          </a:p>
        </p:txBody>
      </p:sp>
      <p:sp>
        <p:nvSpPr>
          <p:cNvPr id="1191" name="Google Shape;1191;p167"/>
          <p:cNvSpPr/>
          <p:nvPr/>
        </p:nvSpPr>
        <p:spPr>
          <a:xfrm rot="-5400000">
            <a:off x="6910680" y="527525"/>
            <a:ext cx="1014900" cy="879600"/>
          </a:xfrm>
          <a:prstGeom prst="hexagon">
            <a:avLst>
              <a:gd name="adj" fmla="val 25260"/>
              <a:gd name="vf" fmla="val 115470"/>
            </a:avLst>
          </a:prstGeom>
          <a:noFill/>
          <a:ln w="1905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186" name="Google Shape;1186;p167"/>
          <p:cNvSpPr/>
          <p:nvPr/>
        </p:nvSpPr>
        <p:spPr>
          <a:xfrm rot="-5400000">
            <a:off x="6917726" y="2108275"/>
            <a:ext cx="1014900" cy="879600"/>
          </a:xfrm>
          <a:prstGeom prst="hexagon">
            <a:avLst>
              <a:gd name="adj" fmla="val 25260"/>
              <a:gd name="vf" fmla="val 115470"/>
            </a:avLst>
          </a:prstGeom>
          <a:noFill/>
          <a:ln w="1905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grpSp>
        <p:nvGrpSpPr>
          <p:cNvPr id="1192" name="Google Shape;1192;p167"/>
          <p:cNvGrpSpPr/>
          <p:nvPr/>
        </p:nvGrpSpPr>
        <p:grpSpPr>
          <a:xfrm>
            <a:off x="6966550" y="3668725"/>
            <a:ext cx="929700" cy="1014900"/>
            <a:chOff x="7047325" y="3122650"/>
            <a:chExt cx="929700" cy="1014900"/>
          </a:xfrm>
        </p:grpSpPr>
        <p:sp>
          <p:nvSpPr>
            <p:cNvPr id="1185" name="Google Shape;1185;p167"/>
            <p:cNvSpPr/>
            <p:nvPr/>
          </p:nvSpPr>
          <p:spPr>
            <a:xfrm rot="-5400000">
              <a:off x="7004726" y="3190300"/>
              <a:ext cx="1014900" cy="879600"/>
            </a:xfrm>
            <a:prstGeom prst="hexagon">
              <a:avLst>
                <a:gd name="adj" fmla="val 25260"/>
                <a:gd name="vf" fmla="val 115470"/>
              </a:avLst>
            </a:prstGeom>
            <a:noFill/>
            <a:ln w="1905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193" name="Google Shape;1193;p167"/>
            <p:cNvSpPr txBox="1"/>
            <p:nvPr/>
          </p:nvSpPr>
          <p:spPr>
            <a:xfrm>
              <a:off x="7047325" y="3283750"/>
              <a:ext cx="929700" cy="692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b="1">
                  <a:solidFill>
                    <a:srgbClr val="0D485E"/>
                  </a:solidFill>
                  <a:latin typeface="Barlow Condensed"/>
                  <a:ea typeface="Barlow Condensed"/>
                  <a:cs typeface="Barlow Condensed"/>
                  <a:sym typeface="Barlow Condensed"/>
                </a:rPr>
                <a:t>VARIABLE CONTENT FULFILLMENT</a:t>
              </a:r>
              <a:endParaRPr sz="1100" b="1">
                <a:solidFill>
                  <a:srgbClr val="0D485E"/>
                </a:solidFill>
                <a:latin typeface="Barlow Condensed"/>
                <a:ea typeface="Barlow Condensed"/>
                <a:cs typeface="Barlow Condensed"/>
                <a:sym typeface="Barlow Condensed"/>
              </a:endParaRPr>
            </a:p>
          </p:txBody>
        </p:sp>
      </p:grpSp>
      <p:pic>
        <p:nvPicPr>
          <p:cNvPr id="1194" name="Google Shape;1194;p1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16597" y="3548238"/>
            <a:ext cx="1443057" cy="1014899"/>
          </a:xfrm>
          <a:prstGeom prst="rect">
            <a:avLst/>
          </a:prstGeom>
          <a:noFill/>
          <a:ln>
            <a:noFill/>
          </a:ln>
        </p:spPr>
      </p:pic>
      <p:pic>
        <p:nvPicPr>
          <p:cNvPr id="1195" name="Google Shape;1195;p16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46298" y="3517488"/>
            <a:ext cx="1489546" cy="1014899"/>
          </a:xfrm>
          <a:prstGeom prst="rect">
            <a:avLst/>
          </a:prstGeom>
          <a:noFill/>
          <a:ln>
            <a:noFill/>
          </a:ln>
        </p:spPr>
      </p:pic>
      <p:pic>
        <p:nvPicPr>
          <p:cNvPr id="1196" name="Google Shape;1196;p16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622500" y="3464475"/>
            <a:ext cx="1526349" cy="1090750"/>
          </a:xfrm>
          <a:prstGeom prst="rect">
            <a:avLst/>
          </a:prstGeom>
          <a:noFill/>
          <a:ln>
            <a:noFill/>
          </a:ln>
        </p:spPr>
      </p:pic>
      <p:cxnSp>
        <p:nvCxnSpPr>
          <p:cNvPr id="1197" name="Google Shape;1197;p167"/>
          <p:cNvCxnSpPr>
            <a:stCxn id="1186" idx="0"/>
          </p:cNvCxnSpPr>
          <p:nvPr/>
        </p:nvCxnSpPr>
        <p:spPr>
          <a:xfrm rot="10800000">
            <a:off x="7425176" y="1474825"/>
            <a:ext cx="0" cy="565800"/>
          </a:xfrm>
          <a:prstGeom prst="straightConnector1">
            <a:avLst/>
          </a:prstGeom>
          <a:noFill/>
          <a:ln w="9525" cap="flat" cmpd="sng">
            <a:solidFill>
              <a:srgbClr val="E3A90C"/>
            </a:solidFill>
            <a:prstDash val="dot"/>
            <a:round/>
            <a:headEnd type="none" w="med" len="med"/>
            <a:tailEnd type="none" w="med" len="med"/>
          </a:ln>
        </p:spPr>
      </p:cxnSp>
      <p:pic>
        <p:nvPicPr>
          <p:cNvPr id="1198" name="Google Shape;1198;p16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293350" y="1960951"/>
            <a:ext cx="1489550" cy="1241299"/>
          </a:xfrm>
          <a:prstGeom prst="rect">
            <a:avLst/>
          </a:prstGeom>
          <a:noFill/>
          <a:ln>
            <a:noFill/>
          </a:ln>
        </p:spPr>
      </p:pic>
      <p:pic>
        <p:nvPicPr>
          <p:cNvPr id="1199" name="Google Shape;1199;p16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946300" y="1960950"/>
            <a:ext cx="1489550" cy="1241300"/>
          </a:xfrm>
          <a:prstGeom prst="rect">
            <a:avLst/>
          </a:prstGeom>
          <a:noFill/>
          <a:ln>
            <a:noFill/>
          </a:ln>
        </p:spPr>
      </p:pic>
      <p:pic>
        <p:nvPicPr>
          <p:cNvPr id="1200" name="Google Shape;1200;p16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640888" y="1960950"/>
            <a:ext cx="1489550" cy="1241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4"/>
        <p:cNvGrpSpPr/>
        <p:nvPr/>
      </p:nvGrpSpPr>
      <p:grpSpPr>
        <a:xfrm>
          <a:off x="0" y="0"/>
          <a:ext cx="0" cy="0"/>
          <a:chOff x="0" y="0"/>
          <a:chExt cx="0" cy="0"/>
        </a:xfrm>
      </p:grpSpPr>
      <p:sp>
        <p:nvSpPr>
          <p:cNvPr id="1205" name="Google Shape;1205;p168"/>
          <p:cNvSpPr/>
          <p:nvPr/>
        </p:nvSpPr>
        <p:spPr>
          <a:xfrm>
            <a:off x="3258625" y="3519075"/>
            <a:ext cx="2634600" cy="13293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206" name="Google Shape;1206;p1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207" name="Google Shape;1207;p168"/>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208" name="Google Shape;1208;p168"/>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209" name="Google Shape;1209;p168"/>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210" name="Google Shape;1210;p168"/>
          <p:cNvSpPr/>
          <p:nvPr/>
        </p:nvSpPr>
        <p:spPr>
          <a:xfrm rot="-5400000" flipH="1">
            <a:off x="-240475" y="796025"/>
            <a:ext cx="16644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1" name="Google Shape;1211;p168"/>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212" name="Google Shape;1212;p168"/>
          <p:cNvSpPr txBox="1"/>
          <p:nvPr/>
        </p:nvSpPr>
        <p:spPr>
          <a:xfrm>
            <a:off x="6107500" y="1490963"/>
            <a:ext cx="2577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endParaRPr sz="1000" b="1">
              <a:solidFill>
                <a:srgbClr val="434343"/>
              </a:solidFill>
              <a:latin typeface="Barlow"/>
              <a:ea typeface="Barlow"/>
              <a:cs typeface="Barlow"/>
              <a:sym typeface="Barlow"/>
            </a:endParaRPr>
          </a:p>
          <a:p>
            <a:pPr marL="0" lvl="0" indent="0" algn="l" rtl="0">
              <a:lnSpc>
                <a:spcPct val="130000"/>
              </a:lnSpc>
              <a:spcBef>
                <a:spcPts val="0"/>
              </a:spcBef>
              <a:spcAft>
                <a:spcPts val="0"/>
              </a:spcAft>
              <a:buNone/>
            </a:pPr>
            <a:endParaRPr sz="900">
              <a:solidFill>
                <a:srgbClr val="434343"/>
              </a:solidFill>
              <a:latin typeface="Barlow"/>
              <a:ea typeface="Barlow"/>
              <a:cs typeface="Barlow"/>
              <a:sym typeface="Barlow"/>
            </a:endParaRPr>
          </a:p>
        </p:txBody>
      </p:sp>
      <p:cxnSp>
        <p:nvCxnSpPr>
          <p:cNvPr id="1213" name="Google Shape;1213;p168"/>
          <p:cNvCxnSpPr/>
          <p:nvPr/>
        </p:nvCxnSpPr>
        <p:spPr>
          <a:xfrm rot="10800000">
            <a:off x="556125" y="1908425"/>
            <a:ext cx="2543700" cy="0"/>
          </a:xfrm>
          <a:prstGeom prst="straightConnector1">
            <a:avLst/>
          </a:prstGeom>
          <a:noFill/>
          <a:ln w="9525" cap="flat" cmpd="sng">
            <a:solidFill>
              <a:srgbClr val="E3A90C"/>
            </a:solidFill>
            <a:prstDash val="dot"/>
            <a:round/>
            <a:headEnd type="none" w="med" len="med"/>
            <a:tailEnd type="none" w="med" len="med"/>
          </a:ln>
        </p:spPr>
      </p:cxnSp>
      <p:sp>
        <p:nvSpPr>
          <p:cNvPr id="1214" name="Google Shape;1214;p168"/>
          <p:cNvSpPr txBox="1"/>
          <p:nvPr/>
        </p:nvSpPr>
        <p:spPr>
          <a:xfrm>
            <a:off x="707025" y="1990800"/>
            <a:ext cx="2392800" cy="15567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900">
                <a:solidFill>
                  <a:srgbClr val="1F465F"/>
                </a:solidFill>
                <a:latin typeface="Barlow"/>
                <a:ea typeface="Barlow"/>
                <a:cs typeface="Barlow"/>
                <a:sym typeface="Barlow"/>
              </a:rPr>
              <a:t>Search Campaigns</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App Generation</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App Completion</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Transfer Campaign</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1000"/>
              </a:spcAft>
              <a:buNone/>
            </a:pPr>
            <a:endParaRPr sz="900">
              <a:solidFill>
                <a:srgbClr val="1F465F"/>
              </a:solidFill>
              <a:latin typeface="Barlow"/>
              <a:ea typeface="Barlow"/>
              <a:cs typeface="Barlow"/>
              <a:sym typeface="Barlow"/>
            </a:endParaRPr>
          </a:p>
        </p:txBody>
      </p:sp>
      <p:sp>
        <p:nvSpPr>
          <p:cNvPr id="1215" name="Google Shape;1215;p168"/>
          <p:cNvSpPr txBox="1"/>
          <p:nvPr/>
        </p:nvSpPr>
        <p:spPr>
          <a:xfrm>
            <a:off x="3314713" y="3595263"/>
            <a:ext cx="2577900" cy="10071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a:t>
            </a:r>
            <a:r>
              <a:rPr lang="en" sz="1000" b="1">
                <a:solidFill>
                  <a:srgbClr val="212121"/>
                </a:solidFill>
                <a:latin typeface="Barlow"/>
                <a:ea typeface="Barlow"/>
                <a:cs typeface="Barlow"/>
                <a:sym typeface="Barlow"/>
              </a:rPr>
              <a:t> </a:t>
            </a:r>
            <a:r>
              <a:rPr lang="en" sz="1000" b="1">
                <a:solidFill>
                  <a:srgbClr val="434343"/>
                </a:solidFill>
                <a:latin typeface="Barlow"/>
                <a:ea typeface="Barlow"/>
                <a:cs typeface="Barlow"/>
                <a:sym typeface="Barlow"/>
              </a:rPr>
              <a:t>Campaign set up in your Slate instance</a:t>
            </a:r>
            <a:endParaRPr sz="10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7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Complete Data Transparency</a:t>
            </a:r>
            <a:endParaRPr sz="900" i="1">
              <a:solidFill>
                <a:srgbClr val="434343"/>
              </a:solidFill>
              <a:highlight>
                <a:srgbClr val="00FF00"/>
              </a:highlight>
              <a:latin typeface="Barlow"/>
              <a:ea typeface="Barlow"/>
              <a:cs typeface="Barlow"/>
              <a:sym typeface="Barlow"/>
            </a:endParaRPr>
          </a:p>
          <a:p>
            <a:pPr marL="0" marR="0" lvl="0" indent="0" algn="l" rtl="0">
              <a:lnSpc>
                <a:spcPct val="130000"/>
              </a:lnSpc>
              <a:spcBef>
                <a:spcPts val="100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Fully Supported Throughout</a:t>
            </a:r>
            <a:endParaRPr sz="900">
              <a:solidFill>
                <a:srgbClr val="434343"/>
              </a:solidFill>
              <a:latin typeface="Barlow"/>
              <a:ea typeface="Barlow"/>
              <a:cs typeface="Barlow"/>
              <a:sym typeface="Barlow"/>
            </a:endParaRPr>
          </a:p>
        </p:txBody>
      </p:sp>
      <p:cxnSp>
        <p:nvCxnSpPr>
          <p:cNvPr id="1216" name="Google Shape;1216;p168"/>
          <p:cNvCxnSpPr/>
          <p:nvPr/>
        </p:nvCxnSpPr>
        <p:spPr>
          <a:xfrm rot="10800000">
            <a:off x="6149313" y="1298825"/>
            <a:ext cx="2543700" cy="0"/>
          </a:xfrm>
          <a:prstGeom prst="straightConnector1">
            <a:avLst/>
          </a:prstGeom>
          <a:noFill/>
          <a:ln w="9525" cap="flat" cmpd="sng">
            <a:solidFill>
              <a:srgbClr val="E3A90C"/>
            </a:solidFill>
            <a:prstDash val="dot"/>
            <a:round/>
            <a:headEnd type="none" w="med" len="med"/>
            <a:tailEnd type="none" w="med" len="med"/>
          </a:ln>
        </p:spPr>
      </p:cxnSp>
      <p:sp>
        <p:nvSpPr>
          <p:cNvPr id="1217" name="Google Shape;1217;p168"/>
          <p:cNvSpPr txBox="1"/>
          <p:nvPr/>
        </p:nvSpPr>
        <p:spPr>
          <a:xfrm>
            <a:off x="773675" y="785375"/>
            <a:ext cx="2274000" cy="9339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Clear</a:t>
            </a:r>
            <a:br>
              <a:rPr lang="en" sz="2900">
                <a:solidFill>
                  <a:srgbClr val="850928"/>
                </a:solidFill>
                <a:latin typeface="DM Serif Display"/>
                <a:ea typeface="DM Serif Display"/>
                <a:cs typeface="DM Serif Display"/>
                <a:sym typeface="DM Serif Display"/>
              </a:rPr>
            </a:br>
            <a:r>
              <a:rPr lang="en" sz="2900">
                <a:solidFill>
                  <a:srgbClr val="850928"/>
                </a:solidFill>
                <a:latin typeface="DM Serif Display"/>
                <a:ea typeface="DM Serif Display"/>
                <a:cs typeface="DM Serif Display"/>
                <a:sym typeface="DM Serif Display"/>
              </a:rPr>
              <a:t>Campaign</a:t>
            </a:r>
            <a:br>
              <a:rPr lang="en" sz="2900">
                <a:solidFill>
                  <a:srgbClr val="850928"/>
                </a:solidFill>
                <a:latin typeface="DM Serif Display"/>
                <a:ea typeface="DM Serif Display"/>
                <a:cs typeface="DM Serif Display"/>
                <a:sym typeface="DM Serif Display"/>
              </a:rPr>
            </a:br>
            <a:r>
              <a:rPr lang="en" sz="2900">
                <a:solidFill>
                  <a:srgbClr val="850928"/>
                </a:solidFill>
                <a:latin typeface="DM Serif Display"/>
                <a:ea typeface="DM Serif Display"/>
                <a:cs typeface="DM Serif Display"/>
                <a:sym typeface="DM Serif Display"/>
              </a:rPr>
              <a:t>Execution</a:t>
            </a:r>
            <a:endParaRPr sz="2900">
              <a:solidFill>
                <a:srgbClr val="850928"/>
              </a:solidFill>
              <a:latin typeface="DM Serif Display"/>
              <a:ea typeface="DM Serif Display"/>
              <a:cs typeface="DM Serif Display"/>
              <a:sym typeface="DM Serif Display"/>
            </a:endParaRPr>
          </a:p>
        </p:txBody>
      </p:sp>
      <p:sp>
        <p:nvSpPr>
          <p:cNvPr id="1218" name="Google Shape;1218;p168"/>
          <p:cNvSpPr txBox="1"/>
          <p:nvPr/>
        </p:nvSpPr>
        <p:spPr>
          <a:xfrm>
            <a:off x="6107500" y="913325"/>
            <a:ext cx="27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800">
                <a:solidFill>
                  <a:srgbClr val="D9A729"/>
                </a:solidFill>
                <a:latin typeface="DM Serif Display"/>
                <a:ea typeface="DM Serif Display"/>
                <a:cs typeface="DM Serif Display"/>
                <a:sym typeface="DM Serif Display"/>
              </a:rPr>
              <a:t>fulfillment strategy</a:t>
            </a:r>
            <a:endParaRPr sz="1000">
              <a:solidFill>
                <a:srgbClr val="434343"/>
              </a:solidFill>
              <a:latin typeface="Barlow"/>
              <a:ea typeface="Barlow"/>
              <a:cs typeface="Barlow"/>
              <a:sym typeface="Barlow"/>
            </a:endParaRPr>
          </a:p>
        </p:txBody>
      </p:sp>
      <p:sp>
        <p:nvSpPr>
          <p:cNvPr id="1219" name="Google Shape;1219;p168"/>
          <p:cNvSpPr txBox="1"/>
          <p:nvPr/>
        </p:nvSpPr>
        <p:spPr>
          <a:xfrm>
            <a:off x="6175900" y="1381200"/>
            <a:ext cx="2517000" cy="3373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Clr>
                <a:schemeClr val="dk1"/>
              </a:buClr>
              <a:buSzPts val="1100"/>
              <a:buFont typeface="Arial"/>
              <a:buNone/>
            </a:pPr>
            <a:r>
              <a:rPr lang="en" sz="1100" b="1">
                <a:solidFill>
                  <a:srgbClr val="434343"/>
                </a:solidFill>
                <a:latin typeface="Barlow"/>
                <a:ea typeface="Barlow"/>
                <a:cs typeface="Barlow"/>
                <a:sym typeface="Barlow"/>
              </a:rPr>
              <a:t>University Name State Search Campaigns</a:t>
            </a:r>
            <a:endParaRPr sz="1100" b="1">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Senior Search</a:t>
            </a:r>
            <a:endParaRPr sz="1000">
              <a:solidFill>
                <a:srgbClr val="434343"/>
              </a:solidFill>
              <a:latin typeface="Barlow"/>
              <a:ea typeface="Barlow"/>
              <a:cs typeface="Barlow"/>
              <a:sym typeface="Barlow"/>
            </a:endParaRPr>
          </a:p>
          <a:p>
            <a:pPr marL="628650" marR="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15 emails; up to 5 segments</a:t>
            </a:r>
            <a:endParaRPr sz="1000">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Underclassman Search</a:t>
            </a:r>
            <a:endParaRPr sz="1000">
              <a:solidFill>
                <a:srgbClr val="434343"/>
              </a:solidFill>
              <a:latin typeface="Barlow"/>
              <a:ea typeface="Barlow"/>
              <a:cs typeface="Barlow"/>
              <a:sym typeface="Barlow"/>
            </a:endParaRPr>
          </a:p>
          <a:p>
            <a:pPr marL="628650" marR="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20 emails; 3 subpopulations; up to 5 segments</a:t>
            </a:r>
            <a:endParaRPr sz="1000">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Application Generation</a:t>
            </a:r>
            <a:endParaRPr sz="1000">
              <a:solidFill>
                <a:srgbClr val="434343"/>
              </a:solidFill>
              <a:latin typeface="Barlow"/>
              <a:ea typeface="Barlow"/>
              <a:cs typeface="Barlow"/>
              <a:sym typeface="Barlow"/>
            </a:endParaRPr>
          </a:p>
          <a:p>
            <a:pPr marL="628650" marR="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15 emails; up to 5 segments</a:t>
            </a:r>
            <a:endParaRPr sz="1000">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Incomplete App–awaiting submission</a:t>
            </a:r>
            <a:endParaRPr sz="1000">
              <a:solidFill>
                <a:srgbClr val="434343"/>
              </a:solidFill>
              <a:latin typeface="Barlow"/>
              <a:ea typeface="Barlow"/>
              <a:cs typeface="Barlow"/>
              <a:sym typeface="Barlow"/>
            </a:endParaRPr>
          </a:p>
          <a:p>
            <a:pPr marL="628650" marR="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5 emails; 2 segments</a:t>
            </a:r>
            <a:endParaRPr sz="1000">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Incomplete App–awaiting materials</a:t>
            </a:r>
            <a:endParaRPr sz="1000">
              <a:solidFill>
                <a:srgbClr val="434343"/>
              </a:solidFill>
              <a:latin typeface="Barlow"/>
              <a:ea typeface="Barlow"/>
              <a:cs typeface="Barlow"/>
              <a:sym typeface="Barlow"/>
            </a:endParaRPr>
          </a:p>
          <a:p>
            <a:pPr marL="62865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5 emails; 2 segments</a:t>
            </a:r>
            <a:endParaRPr sz="1000">
              <a:solidFill>
                <a:srgbClr val="434343"/>
              </a:solidFill>
              <a:latin typeface="Barlow"/>
              <a:ea typeface="Barlow"/>
              <a:cs typeface="Barlow"/>
              <a:sym typeface="Barlow"/>
            </a:endParaRPr>
          </a:p>
          <a:p>
            <a:pPr marL="342900" marR="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Campaign Postcards (6x9)</a:t>
            </a:r>
            <a:endParaRPr sz="1000">
              <a:solidFill>
                <a:srgbClr val="434343"/>
              </a:solidFill>
              <a:latin typeface="Barlow"/>
              <a:ea typeface="Barlow"/>
              <a:cs typeface="Barlow"/>
              <a:sym typeface="Barlow"/>
            </a:endParaRPr>
          </a:p>
          <a:p>
            <a:pPr marL="628650" marR="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3 segmented–deployed in conjunction with strategy</a:t>
            </a:r>
            <a:endParaRPr sz="1000">
              <a:solidFill>
                <a:srgbClr val="434343"/>
              </a:solidFill>
              <a:latin typeface="Barlow"/>
              <a:ea typeface="Barlow"/>
              <a:cs typeface="Barlow"/>
              <a:sym typeface="Barlow"/>
            </a:endParaRPr>
          </a:p>
          <a:p>
            <a:pPr marL="342900" lvl="0" indent="-2349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Transfer</a:t>
            </a:r>
            <a:endParaRPr sz="1000">
              <a:solidFill>
                <a:srgbClr val="434343"/>
              </a:solidFill>
              <a:latin typeface="Barlow"/>
              <a:ea typeface="Barlow"/>
              <a:cs typeface="Barlow"/>
              <a:sym typeface="Barlow"/>
            </a:endParaRPr>
          </a:p>
          <a:p>
            <a:pPr marL="628650" lvl="1" indent="-12065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15 emails; up to 3 segments</a:t>
            </a: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1000">
              <a:solidFill>
                <a:srgbClr val="434343"/>
              </a:solidFill>
              <a:latin typeface="Barlow"/>
              <a:ea typeface="Barlow"/>
              <a:cs typeface="Barlow"/>
              <a:sym typeface="Barlow"/>
            </a:endParaRPr>
          </a:p>
        </p:txBody>
      </p:sp>
      <p:pic>
        <p:nvPicPr>
          <p:cNvPr id="1220" name="Google Shape;1220;p16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60125" y="657275"/>
            <a:ext cx="2423749" cy="2800200"/>
          </a:xfrm>
          <a:prstGeom prst="rect">
            <a:avLst/>
          </a:prstGeom>
          <a:noFill/>
          <a:ln>
            <a:noFill/>
          </a:ln>
        </p:spPr>
      </p:pic>
      <p:sp>
        <p:nvSpPr>
          <p:cNvPr id="1221" name="Google Shape;1221;p168"/>
          <p:cNvSpPr/>
          <p:nvPr/>
        </p:nvSpPr>
        <p:spPr>
          <a:xfrm rot="10800000" flipH="1">
            <a:off x="3130975" y="493475"/>
            <a:ext cx="1719600" cy="103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2" name="Google Shape;1222;p168"/>
          <p:cNvSpPr/>
          <p:nvPr/>
        </p:nvSpPr>
        <p:spPr>
          <a:xfrm>
            <a:off x="3219700" y="2571882"/>
            <a:ext cx="1602000" cy="954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3" name="Google Shape;1223;p168"/>
          <p:cNvSpPr/>
          <p:nvPr/>
        </p:nvSpPr>
        <p:spPr>
          <a:xfrm rot="10800000">
            <a:off x="4133800" y="387325"/>
            <a:ext cx="1926000" cy="1181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4" name="Google Shape;1224;p168"/>
          <p:cNvSpPr txBox="1"/>
          <p:nvPr/>
        </p:nvSpPr>
        <p:spPr>
          <a:xfrm rot="5400000">
            <a:off x="2641475" y="2002475"/>
            <a:ext cx="1329300" cy="108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600">
                <a:solidFill>
                  <a:srgbClr val="434343"/>
                </a:solidFill>
                <a:latin typeface="Barlow"/>
                <a:ea typeface="Barlow"/>
                <a:cs typeface="Barlow"/>
                <a:sym typeface="Barlow"/>
              </a:rPr>
              <a:t>University Name Photo</a:t>
            </a:r>
            <a:endParaRPr sz="600" b="1">
              <a:solidFill>
                <a:srgbClr val="0D485E"/>
              </a:solidFill>
              <a:latin typeface="Barlow"/>
              <a:ea typeface="Barlow"/>
              <a:cs typeface="Barlow"/>
              <a:sym typeface="Barlow"/>
            </a:endParaRPr>
          </a:p>
        </p:txBody>
      </p:sp>
      <p:sp>
        <p:nvSpPr>
          <p:cNvPr id="1225" name="Google Shape;1225;p168"/>
          <p:cNvSpPr/>
          <p:nvPr/>
        </p:nvSpPr>
        <p:spPr>
          <a:xfrm flipH="1">
            <a:off x="4341100" y="2625985"/>
            <a:ext cx="1511400" cy="900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6" name="Google Shape;1226;p168"/>
          <p:cNvSpPr/>
          <p:nvPr/>
        </p:nvSpPr>
        <p:spPr>
          <a:xfrm flipH="1">
            <a:off x="4434925" y="2726400"/>
            <a:ext cx="1458300" cy="8688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7" name="Google Shape;1227;p168"/>
          <p:cNvSpPr/>
          <p:nvPr/>
        </p:nvSpPr>
        <p:spPr>
          <a:xfrm>
            <a:off x="3260575" y="2726400"/>
            <a:ext cx="1425000" cy="8490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28" name="Google Shape;1228;p168"/>
          <p:cNvSpPr txBox="1"/>
          <p:nvPr/>
        </p:nvSpPr>
        <p:spPr>
          <a:xfrm>
            <a:off x="8451776" y="4819450"/>
            <a:ext cx="324300" cy="146100"/>
          </a:xfrm>
          <a:prstGeom prst="rect">
            <a:avLst/>
          </a:prstGeom>
          <a:noFill/>
          <a:ln>
            <a:noFill/>
          </a:ln>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sz="700">
                <a:solidFill>
                  <a:srgbClr val="850928"/>
                </a:solidFill>
                <a:latin typeface="Barlow SemiBold"/>
                <a:ea typeface="Barlow SemiBold"/>
                <a:cs typeface="Barlow SemiBold"/>
                <a:sym typeface="Barlow SemiBold"/>
              </a:rPr>
              <a:t>28</a:t>
            </a:fld>
            <a:endParaRPr sz="700">
              <a:solidFill>
                <a:srgbClr val="850928"/>
              </a:solidFill>
              <a:latin typeface="Barlow SemiBold"/>
              <a:ea typeface="Barlow SemiBold"/>
              <a:cs typeface="Barlow SemiBold"/>
              <a:sym typeface="Barlow SemiBold"/>
            </a:endParaRPr>
          </a:p>
        </p:txBody>
      </p:sp>
      <p:sp>
        <p:nvSpPr>
          <p:cNvPr id="1229" name="Google Shape;1229;p168"/>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900">
              <a:solidFill>
                <a:srgbClr val="9E9E9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69"/>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29</a:t>
            </a:fld>
            <a:endParaRPr sz="800">
              <a:latin typeface="Barlow SemiBold"/>
              <a:ea typeface="Barlow SemiBold"/>
              <a:cs typeface="Barlow SemiBold"/>
              <a:sym typeface="Barlow SemiBold"/>
            </a:endParaRPr>
          </a:p>
        </p:txBody>
      </p:sp>
      <p:sp>
        <p:nvSpPr>
          <p:cNvPr id="1235" name="Google Shape;1235;p169"/>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29</a:t>
            </a:fld>
            <a:endParaRPr/>
          </a:p>
        </p:txBody>
      </p:sp>
      <p:cxnSp>
        <p:nvCxnSpPr>
          <p:cNvPr id="1236" name="Google Shape;1236;p169"/>
          <p:cNvCxnSpPr/>
          <p:nvPr/>
        </p:nvCxnSpPr>
        <p:spPr>
          <a:xfrm>
            <a:off x="6095238" y="2590975"/>
            <a:ext cx="2205300" cy="0"/>
          </a:xfrm>
          <a:prstGeom prst="straightConnector1">
            <a:avLst/>
          </a:prstGeom>
          <a:noFill/>
          <a:ln w="9525" cap="flat" cmpd="sng">
            <a:solidFill>
              <a:schemeClr val="accent3"/>
            </a:solidFill>
            <a:prstDash val="dot"/>
            <a:round/>
            <a:headEnd type="none" w="med" len="med"/>
            <a:tailEnd type="none" w="med" len="med"/>
          </a:ln>
        </p:spPr>
      </p:cxnSp>
      <p:sp>
        <p:nvSpPr>
          <p:cNvPr id="1237" name="Google Shape;1237;p169"/>
          <p:cNvSpPr txBox="1"/>
          <p:nvPr/>
        </p:nvSpPr>
        <p:spPr>
          <a:xfrm>
            <a:off x="855775"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800">
                <a:solidFill>
                  <a:srgbClr val="0D485E"/>
                </a:solidFill>
                <a:latin typeface="DM Serif Display"/>
                <a:ea typeface="DM Serif Display"/>
                <a:cs typeface="DM Serif Display"/>
                <a:sym typeface="DM Serif Display"/>
              </a:rPr>
              <a:t>Transparent Reporting</a:t>
            </a:r>
            <a:endParaRPr sz="1800">
              <a:solidFill>
                <a:srgbClr val="0D485E"/>
              </a:solidFill>
              <a:latin typeface="DM Serif Display"/>
              <a:ea typeface="DM Serif Display"/>
              <a:cs typeface="DM Serif Display"/>
              <a:sym typeface="DM Serif Display"/>
            </a:endParaRPr>
          </a:p>
        </p:txBody>
      </p:sp>
      <p:sp>
        <p:nvSpPr>
          <p:cNvPr id="1238" name="Google Shape;1238;p169"/>
          <p:cNvSpPr txBox="1"/>
          <p:nvPr/>
        </p:nvSpPr>
        <p:spPr>
          <a:xfrm>
            <a:off x="914400" y="1877825"/>
            <a:ext cx="2453700" cy="12354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Slate configured and hosted reporting</a:t>
            </a:r>
            <a:endParaRPr sz="1000">
              <a:solidFill>
                <a:srgbClr val="434343"/>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Availability in real-time</a:t>
            </a:r>
            <a:endParaRPr sz="1000">
              <a:solidFill>
                <a:srgbClr val="434343"/>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24/7 Direct Access to Data</a:t>
            </a:r>
            <a:endParaRPr sz="1000">
              <a:solidFill>
                <a:srgbClr val="434343"/>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Continuous optimization during engagement</a:t>
            </a:r>
            <a:endParaRPr sz="1000">
              <a:solidFill>
                <a:srgbClr val="434343"/>
              </a:solidFill>
              <a:latin typeface="Barlow"/>
              <a:ea typeface="Barlow"/>
              <a:cs typeface="Barlow"/>
              <a:sym typeface="Barlow"/>
            </a:endParaRPr>
          </a:p>
        </p:txBody>
      </p:sp>
      <p:sp>
        <p:nvSpPr>
          <p:cNvPr id="1239" name="Google Shape;1239;p169"/>
          <p:cNvSpPr txBox="1"/>
          <p:nvPr/>
        </p:nvSpPr>
        <p:spPr>
          <a:xfrm>
            <a:off x="773675" y="-49400"/>
            <a:ext cx="6187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Real-Time Performance Reporting</a:t>
            </a:r>
            <a:endParaRPr sz="2900">
              <a:solidFill>
                <a:srgbClr val="850928"/>
              </a:solidFill>
              <a:latin typeface="DM Serif Display"/>
              <a:ea typeface="DM Serif Display"/>
              <a:cs typeface="DM Serif Display"/>
              <a:sym typeface="DM Serif Display"/>
            </a:endParaRPr>
          </a:p>
        </p:txBody>
      </p:sp>
      <p:pic>
        <p:nvPicPr>
          <p:cNvPr id="1240" name="Google Shape;1240;p1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576600" y="2880525"/>
            <a:ext cx="3048024" cy="1938924"/>
          </a:xfrm>
          <a:prstGeom prst="rect">
            <a:avLst/>
          </a:prstGeom>
          <a:noFill/>
          <a:ln>
            <a:noFill/>
          </a:ln>
        </p:spPr>
      </p:pic>
      <p:pic>
        <p:nvPicPr>
          <p:cNvPr id="1241" name="Google Shape;1241;p16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70500" y="1500587"/>
            <a:ext cx="2854800" cy="27196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42" name="Google Shape;842;p143"/>
          <p:cNvSpPr txBox="1">
            <a:spLocks noGrp="1"/>
          </p:cNvSpPr>
          <p:nvPr>
            <p:ph type="title" idx="4294967295"/>
          </p:nvPr>
        </p:nvSpPr>
        <p:spPr>
          <a:xfrm>
            <a:off x="667550" y="3079975"/>
            <a:ext cx="5381700" cy="123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a:solidFill>
                  <a:schemeClr val="lt1"/>
                </a:solidFill>
              </a:rPr>
              <a:t>About Carnegie</a:t>
            </a:r>
            <a:endParaRPr sz="4400">
              <a:solidFill>
                <a:schemeClr val="lt1"/>
              </a:solidFill>
            </a:endParaRPr>
          </a:p>
        </p:txBody>
      </p:sp>
      <p:sp>
        <p:nvSpPr>
          <p:cNvPr id="843" name="Google Shape;843;p143"/>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4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845" name="Google Shape;845;p143"/>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846" name="Google Shape;846;p143"/>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847" name="Google Shape;847;p143"/>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848" name="Google Shape;848;p143"/>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849" name="Google Shape;849;p143"/>
          <p:cNvCxnSpPr/>
          <p:nvPr/>
        </p:nvCxnSpPr>
        <p:spPr>
          <a:xfrm>
            <a:off x="449200" y="218175"/>
            <a:ext cx="239700" cy="0"/>
          </a:xfrm>
          <a:prstGeom prst="straightConnector1">
            <a:avLst/>
          </a:prstGeom>
          <a:noFill/>
          <a:ln w="9525" cap="flat" cmpd="sng">
            <a:solidFill>
              <a:srgbClr val="628B9A"/>
            </a:solidFill>
            <a:prstDash val="dot"/>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5"/>
        <p:cNvGrpSpPr/>
        <p:nvPr/>
      </p:nvGrpSpPr>
      <p:grpSpPr>
        <a:xfrm>
          <a:off x="0" y="0"/>
          <a:ext cx="0" cy="0"/>
          <a:chOff x="0" y="0"/>
          <a:chExt cx="0" cy="0"/>
        </a:xfrm>
      </p:grpSpPr>
      <p:sp>
        <p:nvSpPr>
          <p:cNvPr id="1246" name="Google Shape;1246;p170"/>
          <p:cNvSpPr/>
          <p:nvPr/>
        </p:nvSpPr>
        <p:spPr>
          <a:xfrm>
            <a:off x="3258625" y="3519075"/>
            <a:ext cx="2634600" cy="13293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247" name="Google Shape;1247;p1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248" name="Google Shape;1248;p170"/>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249" name="Google Shape;1249;p170"/>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250" name="Google Shape;1250;p170"/>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sp>
        <p:nvSpPr>
          <p:cNvPr id="1251" name="Google Shape;1251;p170"/>
          <p:cNvSpPr/>
          <p:nvPr/>
        </p:nvSpPr>
        <p:spPr>
          <a:xfrm rot="-5400000" flipH="1">
            <a:off x="-240475" y="796025"/>
            <a:ext cx="1664400" cy="714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2" name="Google Shape;1252;p170"/>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253" name="Google Shape;1253;p170"/>
          <p:cNvSpPr txBox="1"/>
          <p:nvPr/>
        </p:nvSpPr>
        <p:spPr>
          <a:xfrm>
            <a:off x="6107500" y="1795763"/>
            <a:ext cx="2577900" cy="12411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endParaRPr sz="1000" b="1">
              <a:solidFill>
                <a:srgbClr val="434343"/>
              </a:solidFill>
              <a:latin typeface="Barlow"/>
              <a:ea typeface="Barlow"/>
              <a:cs typeface="Barlow"/>
              <a:sym typeface="Barlow"/>
            </a:endParaRPr>
          </a:p>
          <a:p>
            <a:pPr marL="0" lvl="0" indent="0" algn="l" rtl="0">
              <a:lnSpc>
                <a:spcPct val="130000"/>
              </a:lnSpc>
              <a:spcBef>
                <a:spcPts val="0"/>
              </a:spcBef>
              <a:spcAft>
                <a:spcPts val="0"/>
              </a:spcAft>
              <a:buNone/>
            </a:pPr>
            <a:r>
              <a:rPr lang="en" sz="1100" b="1">
                <a:solidFill>
                  <a:srgbClr val="434343"/>
                </a:solidFill>
                <a:latin typeface="Barlow"/>
                <a:ea typeface="Barlow"/>
                <a:cs typeface="Barlow"/>
                <a:sym typeface="Barlow"/>
              </a:rPr>
              <a:t>University Name State Student Search</a:t>
            </a:r>
            <a:endParaRPr sz="1100" b="1">
              <a:solidFill>
                <a:srgbClr val="434343"/>
              </a:solidFill>
              <a:latin typeface="Barlow"/>
              <a:ea typeface="Barlow"/>
              <a:cs typeface="Barlow"/>
              <a:sym typeface="Barlow"/>
            </a:endParaRPr>
          </a:p>
          <a:p>
            <a:pPr marL="0" lvl="0" indent="0" algn="l" rtl="0">
              <a:lnSpc>
                <a:spcPct val="115000"/>
              </a:lnSpc>
              <a:spcBef>
                <a:spcPts val="1000"/>
              </a:spcBef>
              <a:spcAft>
                <a:spcPts val="0"/>
              </a:spcAft>
              <a:buClr>
                <a:schemeClr val="dk1"/>
              </a:buClr>
              <a:buSzPts val="1100"/>
              <a:buFont typeface="Arial"/>
              <a:buNone/>
            </a:pPr>
            <a:r>
              <a:rPr lang="en" sz="1000">
                <a:solidFill>
                  <a:srgbClr val="434343"/>
                </a:solidFill>
                <a:latin typeface="Barlow"/>
                <a:ea typeface="Barlow"/>
                <a:cs typeface="Barlow"/>
                <a:sym typeface="Barlow"/>
              </a:rPr>
              <a:t>We'll deliver the right message to your Student Search audience at precisely the right time. </a:t>
            </a:r>
            <a:endParaRPr sz="900">
              <a:solidFill>
                <a:srgbClr val="434343"/>
              </a:solidFill>
              <a:latin typeface="Barlow"/>
              <a:ea typeface="Barlow"/>
              <a:cs typeface="Barlow"/>
              <a:sym typeface="Barlow"/>
            </a:endParaRPr>
          </a:p>
        </p:txBody>
      </p:sp>
      <p:cxnSp>
        <p:nvCxnSpPr>
          <p:cNvPr id="1254" name="Google Shape;1254;p170"/>
          <p:cNvCxnSpPr/>
          <p:nvPr/>
        </p:nvCxnSpPr>
        <p:spPr>
          <a:xfrm rot="10800000">
            <a:off x="556125" y="1908425"/>
            <a:ext cx="2543700" cy="0"/>
          </a:xfrm>
          <a:prstGeom prst="straightConnector1">
            <a:avLst/>
          </a:prstGeom>
          <a:noFill/>
          <a:ln w="9525" cap="flat" cmpd="sng">
            <a:solidFill>
              <a:srgbClr val="E3A90C"/>
            </a:solidFill>
            <a:prstDash val="dot"/>
            <a:round/>
            <a:headEnd type="none" w="med" len="med"/>
            <a:tailEnd type="none" w="med" len="med"/>
          </a:ln>
        </p:spPr>
      </p:cxnSp>
      <p:sp>
        <p:nvSpPr>
          <p:cNvPr id="1255" name="Google Shape;1255;p170"/>
          <p:cNvSpPr txBox="1"/>
          <p:nvPr/>
        </p:nvSpPr>
        <p:spPr>
          <a:xfrm>
            <a:off x="707025" y="1990800"/>
            <a:ext cx="2392800" cy="12483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900">
                <a:solidFill>
                  <a:srgbClr val="1F465F"/>
                </a:solidFill>
                <a:latin typeface="Barlow"/>
                <a:ea typeface="Barlow"/>
                <a:cs typeface="Barlow"/>
                <a:sym typeface="Barlow"/>
              </a:rPr>
              <a:t>Awareness Campaigns</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Brand Elevation</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0"/>
              </a:spcAft>
              <a:buNone/>
            </a:pPr>
            <a:r>
              <a:rPr lang="en" sz="900">
                <a:solidFill>
                  <a:srgbClr val="1F465F"/>
                </a:solidFill>
                <a:latin typeface="Barlow"/>
                <a:ea typeface="Barlow"/>
                <a:cs typeface="Barlow"/>
                <a:sym typeface="Barlow"/>
              </a:rPr>
              <a:t>List-based Digital</a:t>
            </a:r>
            <a:endParaRPr sz="900">
              <a:solidFill>
                <a:srgbClr val="1F465F"/>
              </a:solidFill>
              <a:latin typeface="Barlow"/>
              <a:ea typeface="Barlow"/>
              <a:cs typeface="Barlow"/>
              <a:sym typeface="Barlow"/>
            </a:endParaRPr>
          </a:p>
          <a:p>
            <a:pPr marL="0" lvl="0" indent="0" algn="l" rtl="0">
              <a:lnSpc>
                <a:spcPct val="130000"/>
              </a:lnSpc>
              <a:spcBef>
                <a:spcPts val="1000"/>
              </a:spcBef>
              <a:spcAft>
                <a:spcPts val="1000"/>
              </a:spcAft>
              <a:buNone/>
            </a:pPr>
            <a:r>
              <a:rPr lang="en" sz="900">
                <a:solidFill>
                  <a:srgbClr val="1F465F"/>
                </a:solidFill>
                <a:latin typeface="Barlow"/>
                <a:ea typeface="Barlow"/>
                <a:cs typeface="Barlow"/>
                <a:sym typeface="Barlow"/>
              </a:rPr>
              <a:t>Cycle-based Tactics</a:t>
            </a:r>
            <a:endParaRPr sz="900">
              <a:solidFill>
                <a:srgbClr val="1F465F"/>
              </a:solidFill>
              <a:latin typeface="Barlow"/>
              <a:ea typeface="Barlow"/>
              <a:cs typeface="Barlow"/>
              <a:sym typeface="Barlow"/>
            </a:endParaRPr>
          </a:p>
        </p:txBody>
      </p:sp>
      <p:sp>
        <p:nvSpPr>
          <p:cNvPr id="1256" name="Google Shape;1256;p170"/>
          <p:cNvSpPr txBox="1"/>
          <p:nvPr/>
        </p:nvSpPr>
        <p:spPr>
          <a:xfrm>
            <a:off x="3314713" y="3595263"/>
            <a:ext cx="2577900" cy="10071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a:t>
            </a:r>
            <a:r>
              <a:rPr lang="en" sz="1000" b="1">
                <a:solidFill>
                  <a:srgbClr val="212121"/>
                </a:solidFill>
                <a:latin typeface="Barlow"/>
                <a:ea typeface="Barlow"/>
                <a:cs typeface="Barlow"/>
                <a:sym typeface="Barlow"/>
              </a:rPr>
              <a:t> </a:t>
            </a:r>
            <a:r>
              <a:rPr lang="en" sz="1000" b="1">
                <a:solidFill>
                  <a:srgbClr val="434343"/>
                </a:solidFill>
                <a:latin typeface="Barlow"/>
                <a:ea typeface="Barlow"/>
                <a:cs typeface="Barlow"/>
                <a:sym typeface="Barlow"/>
              </a:rPr>
              <a:t>Optimizations based on Performance</a:t>
            </a:r>
            <a:endParaRPr sz="10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endParaRPr sz="700" b="1">
              <a:solidFill>
                <a:srgbClr val="434343"/>
              </a:solidFill>
              <a:latin typeface="Barlow"/>
              <a:ea typeface="Barlow"/>
              <a:cs typeface="Barlow"/>
              <a:sym typeface="Barlow"/>
            </a:endParaRPr>
          </a:p>
          <a:p>
            <a:pPr marL="0" marR="0" lvl="0" indent="0" algn="l" rtl="0">
              <a:lnSpc>
                <a:spcPct val="130000"/>
              </a:lnSpc>
              <a:spcBef>
                <a:spcPts val="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Transparent Reporting and Benchmarks</a:t>
            </a:r>
            <a:endParaRPr sz="900" i="1">
              <a:solidFill>
                <a:srgbClr val="434343"/>
              </a:solidFill>
              <a:highlight>
                <a:srgbClr val="00FF00"/>
              </a:highlight>
              <a:latin typeface="Barlow"/>
              <a:ea typeface="Barlow"/>
              <a:cs typeface="Barlow"/>
              <a:sym typeface="Barlow"/>
            </a:endParaRPr>
          </a:p>
          <a:p>
            <a:pPr marL="0" marR="0" lvl="0" indent="0" algn="l" rtl="0">
              <a:lnSpc>
                <a:spcPct val="130000"/>
              </a:lnSpc>
              <a:spcBef>
                <a:spcPts val="1000"/>
              </a:spcBef>
              <a:spcAft>
                <a:spcPts val="0"/>
              </a:spcAft>
              <a:buNone/>
            </a:pPr>
            <a:r>
              <a:rPr lang="en" sz="1000" b="1">
                <a:solidFill>
                  <a:srgbClr val="E3A90C"/>
                </a:solidFill>
                <a:latin typeface="Barlow"/>
                <a:ea typeface="Barlow"/>
                <a:cs typeface="Barlow"/>
                <a:sym typeface="Barlow"/>
              </a:rPr>
              <a:t>+ </a:t>
            </a:r>
            <a:r>
              <a:rPr lang="en" sz="1000" b="1">
                <a:solidFill>
                  <a:srgbClr val="434343"/>
                </a:solidFill>
                <a:latin typeface="Barlow"/>
                <a:ea typeface="Barlow"/>
                <a:cs typeface="Barlow"/>
                <a:sym typeface="Barlow"/>
              </a:rPr>
              <a:t>Sophisticated and Targeted Digital</a:t>
            </a:r>
            <a:endParaRPr sz="900">
              <a:solidFill>
                <a:srgbClr val="434343"/>
              </a:solidFill>
              <a:latin typeface="Barlow"/>
              <a:ea typeface="Barlow"/>
              <a:cs typeface="Barlow"/>
              <a:sym typeface="Barlow"/>
            </a:endParaRPr>
          </a:p>
        </p:txBody>
      </p:sp>
      <p:cxnSp>
        <p:nvCxnSpPr>
          <p:cNvPr id="1257" name="Google Shape;1257;p170"/>
          <p:cNvCxnSpPr/>
          <p:nvPr/>
        </p:nvCxnSpPr>
        <p:spPr>
          <a:xfrm rot="10800000">
            <a:off x="6149313" y="1908425"/>
            <a:ext cx="2543700" cy="0"/>
          </a:xfrm>
          <a:prstGeom prst="straightConnector1">
            <a:avLst/>
          </a:prstGeom>
          <a:noFill/>
          <a:ln w="9525" cap="flat" cmpd="sng">
            <a:solidFill>
              <a:srgbClr val="E3A90C"/>
            </a:solidFill>
            <a:prstDash val="dot"/>
            <a:round/>
            <a:headEnd type="none" w="med" len="med"/>
            <a:tailEnd type="none" w="med" len="med"/>
          </a:ln>
        </p:spPr>
      </p:cxnSp>
      <p:sp>
        <p:nvSpPr>
          <p:cNvPr id="1258" name="Google Shape;1258;p170"/>
          <p:cNvSpPr txBox="1"/>
          <p:nvPr/>
        </p:nvSpPr>
        <p:spPr>
          <a:xfrm>
            <a:off x="773675" y="4840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Dynamic Multi-channel Campaigns</a:t>
            </a:r>
            <a:endParaRPr sz="2900">
              <a:solidFill>
                <a:srgbClr val="850928"/>
              </a:solidFill>
              <a:latin typeface="DM Serif Display"/>
              <a:ea typeface="DM Serif Display"/>
              <a:cs typeface="DM Serif Display"/>
              <a:sym typeface="DM Serif Display"/>
            </a:endParaRPr>
          </a:p>
        </p:txBody>
      </p:sp>
      <p:sp>
        <p:nvSpPr>
          <p:cNvPr id="1259" name="Google Shape;1259;p170"/>
          <p:cNvSpPr txBox="1"/>
          <p:nvPr/>
        </p:nvSpPr>
        <p:spPr>
          <a:xfrm>
            <a:off x="6107500" y="1228475"/>
            <a:ext cx="2726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800">
                <a:solidFill>
                  <a:srgbClr val="D9A729"/>
                </a:solidFill>
                <a:latin typeface="DM Serif Display"/>
                <a:ea typeface="DM Serif Display"/>
                <a:cs typeface="DM Serif Display"/>
                <a:sym typeface="DM Serif Display"/>
              </a:rPr>
              <a:t>digital marketing strategy</a:t>
            </a:r>
            <a:endParaRPr sz="1000">
              <a:solidFill>
                <a:srgbClr val="434343"/>
              </a:solidFill>
              <a:latin typeface="Barlow"/>
              <a:ea typeface="Barlow"/>
              <a:cs typeface="Barlow"/>
              <a:sym typeface="Barlow"/>
            </a:endParaRPr>
          </a:p>
        </p:txBody>
      </p:sp>
      <p:pic>
        <p:nvPicPr>
          <p:cNvPr id="1260" name="Google Shape;1260;p17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86600" y="647200"/>
            <a:ext cx="2392798" cy="2800200"/>
          </a:xfrm>
          <a:prstGeom prst="rect">
            <a:avLst/>
          </a:prstGeom>
          <a:noFill/>
          <a:ln>
            <a:noFill/>
          </a:ln>
        </p:spPr>
      </p:pic>
      <p:sp>
        <p:nvSpPr>
          <p:cNvPr id="1261" name="Google Shape;1261;p170"/>
          <p:cNvSpPr/>
          <p:nvPr/>
        </p:nvSpPr>
        <p:spPr>
          <a:xfrm rot="10800000" flipH="1">
            <a:off x="3130975" y="493475"/>
            <a:ext cx="1719600" cy="103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2" name="Google Shape;1262;p170"/>
          <p:cNvSpPr/>
          <p:nvPr/>
        </p:nvSpPr>
        <p:spPr>
          <a:xfrm>
            <a:off x="3219700" y="2571882"/>
            <a:ext cx="1602000" cy="954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3" name="Google Shape;1263;p170"/>
          <p:cNvSpPr/>
          <p:nvPr/>
        </p:nvSpPr>
        <p:spPr>
          <a:xfrm rot="10800000">
            <a:off x="4133800" y="387325"/>
            <a:ext cx="1926000" cy="1181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4" name="Google Shape;1264;p170"/>
          <p:cNvSpPr txBox="1"/>
          <p:nvPr/>
        </p:nvSpPr>
        <p:spPr>
          <a:xfrm rot="5400000">
            <a:off x="2641475" y="2002475"/>
            <a:ext cx="1329300" cy="108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600">
                <a:solidFill>
                  <a:srgbClr val="434343"/>
                </a:solidFill>
                <a:latin typeface="Barlow"/>
                <a:ea typeface="Barlow"/>
                <a:cs typeface="Barlow"/>
                <a:sym typeface="Barlow"/>
              </a:rPr>
              <a:t>University Name Photo</a:t>
            </a:r>
            <a:endParaRPr sz="600" b="1">
              <a:solidFill>
                <a:srgbClr val="0D485E"/>
              </a:solidFill>
              <a:latin typeface="Barlow"/>
              <a:ea typeface="Barlow"/>
              <a:cs typeface="Barlow"/>
              <a:sym typeface="Barlow"/>
            </a:endParaRPr>
          </a:p>
        </p:txBody>
      </p:sp>
      <p:sp>
        <p:nvSpPr>
          <p:cNvPr id="1265" name="Google Shape;1265;p170"/>
          <p:cNvSpPr/>
          <p:nvPr/>
        </p:nvSpPr>
        <p:spPr>
          <a:xfrm flipH="1">
            <a:off x="4341100" y="2625985"/>
            <a:ext cx="1511400" cy="900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6" name="Google Shape;1266;p170"/>
          <p:cNvSpPr/>
          <p:nvPr/>
        </p:nvSpPr>
        <p:spPr>
          <a:xfrm flipH="1">
            <a:off x="4434925" y="2726400"/>
            <a:ext cx="1458300" cy="8688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7" name="Google Shape;1267;p170"/>
          <p:cNvSpPr/>
          <p:nvPr/>
        </p:nvSpPr>
        <p:spPr>
          <a:xfrm>
            <a:off x="3260575" y="2726400"/>
            <a:ext cx="1425000" cy="849000"/>
          </a:xfrm>
          <a:prstGeom prst="rtTriangle">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8" name="Google Shape;1268;p170"/>
          <p:cNvSpPr txBox="1"/>
          <p:nvPr/>
        </p:nvSpPr>
        <p:spPr>
          <a:xfrm>
            <a:off x="8451776" y="4819450"/>
            <a:ext cx="324300" cy="146100"/>
          </a:xfrm>
          <a:prstGeom prst="rect">
            <a:avLst/>
          </a:prstGeom>
          <a:noFill/>
          <a:ln>
            <a:noFill/>
          </a:ln>
        </p:spPr>
        <p:txBody>
          <a:bodyPr spcFirstLastPara="1" wrap="square" lIns="19050" tIns="19050" rIns="19050" bIns="19050" anchor="ctr" anchorCtr="0">
            <a:noAutofit/>
          </a:bodyPr>
          <a:lstStyle/>
          <a:p>
            <a:pPr marL="0" lvl="0" indent="0" algn="r" rtl="0">
              <a:spcBef>
                <a:spcPts val="0"/>
              </a:spcBef>
              <a:spcAft>
                <a:spcPts val="0"/>
              </a:spcAft>
              <a:buNone/>
            </a:pPr>
            <a:fld id="{00000000-1234-1234-1234-123412341234}" type="slidenum">
              <a:rPr lang="en" sz="700">
                <a:solidFill>
                  <a:srgbClr val="850928"/>
                </a:solidFill>
                <a:latin typeface="Barlow SemiBold"/>
                <a:ea typeface="Barlow SemiBold"/>
                <a:cs typeface="Barlow SemiBold"/>
                <a:sym typeface="Barlow SemiBold"/>
              </a:rPr>
              <a:t>30</a:t>
            </a:fld>
            <a:endParaRPr sz="700">
              <a:solidFill>
                <a:srgbClr val="850928"/>
              </a:solidFill>
              <a:latin typeface="Barlow SemiBold"/>
              <a:ea typeface="Barlow SemiBold"/>
              <a:cs typeface="Barlow SemiBold"/>
              <a:sym typeface="Barlow SemiBold"/>
            </a:endParaRPr>
          </a:p>
        </p:txBody>
      </p:sp>
      <p:sp>
        <p:nvSpPr>
          <p:cNvPr id="1269" name="Google Shape;1269;p170"/>
          <p:cNvSpPr txBox="1"/>
          <p:nvPr/>
        </p:nvSpPr>
        <p:spPr>
          <a:xfrm>
            <a:off x="404051" y="4819450"/>
            <a:ext cx="2854800" cy="146100"/>
          </a:xfrm>
          <a:prstGeom prst="rect">
            <a:avLst/>
          </a:prstGeom>
          <a:noFill/>
          <a:ln>
            <a:noFill/>
          </a:ln>
        </p:spPr>
        <p:txBody>
          <a:bodyPr spcFirstLastPara="1" wrap="square" lIns="19050" tIns="19050" rIns="19050" bIns="19050" anchor="t" anchorCtr="0">
            <a:spAutoFit/>
          </a:bodyPr>
          <a:lstStyle/>
          <a:p>
            <a:pPr marL="0" lvl="0" indent="0" algn="l" rtl="0">
              <a:spcBef>
                <a:spcPts val="0"/>
              </a:spcBef>
              <a:spcAft>
                <a:spcPts val="0"/>
              </a:spcAft>
              <a:buNone/>
            </a:pPr>
            <a:r>
              <a:rPr lang="en" sz="700">
                <a:solidFill>
                  <a:srgbClr val="9E9E9E"/>
                </a:solidFill>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solidFill>
                  <a:srgbClr val="9E9E9E"/>
                </a:solidFill>
                <a:latin typeface="Barlow SemiBold"/>
                <a:ea typeface="Barlow SemiBold"/>
                <a:cs typeface="Barlow SemiBold"/>
                <a:sym typeface="Barlow SemiBold"/>
              </a:rPr>
              <a:t>Student Search</a:t>
            </a:r>
            <a:endParaRPr sz="900">
              <a:solidFill>
                <a:srgbClr val="9E9E9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171"/>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31</a:t>
            </a:fld>
            <a:endParaRPr sz="800">
              <a:latin typeface="Barlow SemiBold"/>
              <a:ea typeface="Barlow SemiBold"/>
              <a:cs typeface="Barlow SemiBold"/>
              <a:sym typeface="Barlow SemiBold"/>
            </a:endParaRPr>
          </a:p>
        </p:txBody>
      </p:sp>
      <p:sp>
        <p:nvSpPr>
          <p:cNvPr id="1275" name="Google Shape;1275;p171"/>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31</a:t>
            </a:fld>
            <a:endParaRPr/>
          </a:p>
        </p:txBody>
      </p:sp>
      <p:cxnSp>
        <p:nvCxnSpPr>
          <p:cNvPr id="1276" name="Google Shape;1276;p171"/>
          <p:cNvCxnSpPr/>
          <p:nvPr/>
        </p:nvCxnSpPr>
        <p:spPr>
          <a:xfrm>
            <a:off x="6095238" y="2590975"/>
            <a:ext cx="2205300" cy="0"/>
          </a:xfrm>
          <a:prstGeom prst="straightConnector1">
            <a:avLst/>
          </a:prstGeom>
          <a:noFill/>
          <a:ln w="9525" cap="flat" cmpd="sng">
            <a:solidFill>
              <a:schemeClr val="accent3"/>
            </a:solidFill>
            <a:prstDash val="dot"/>
            <a:round/>
            <a:headEnd type="none" w="med" len="med"/>
            <a:tailEnd type="none" w="med" len="med"/>
          </a:ln>
        </p:spPr>
      </p:cxnSp>
      <p:sp>
        <p:nvSpPr>
          <p:cNvPr id="1277" name="Google Shape;1277;p171"/>
          <p:cNvSpPr txBox="1"/>
          <p:nvPr/>
        </p:nvSpPr>
        <p:spPr>
          <a:xfrm>
            <a:off x="1041400" y="1882900"/>
            <a:ext cx="23649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Leverage motivator Segmentation</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Target Specific Conversions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Retarget Audiences</a:t>
            </a:r>
            <a:endParaRPr sz="1000">
              <a:solidFill>
                <a:schemeClr val="dk1"/>
              </a:solidFill>
              <a:latin typeface="Barlow"/>
              <a:ea typeface="Barlow"/>
              <a:cs typeface="Barlow"/>
              <a:sym typeface="Barlow"/>
            </a:endParaRPr>
          </a:p>
        </p:txBody>
      </p:sp>
      <p:sp>
        <p:nvSpPr>
          <p:cNvPr id="1278" name="Google Shape;1278;p171"/>
          <p:cNvSpPr txBox="1"/>
          <p:nvPr/>
        </p:nvSpPr>
        <p:spPr>
          <a:xfrm>
            <a:off x="6037375"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Transparent Reporting</a:t>
            </a:r>
            <a:endParaRPr sz="1500">
              <a:solidFill>
                <a:srgbClr val="0D485E"/>
              </a:solidFill>
              <a:latin typeface="DM Serif Display"/>
              <a:ea typeface="DM Serif Display"/>
              <a:cs typeface="DM Serif Display"/>
              <a:sym typeface="DM Serif Display"/>
            </a:endParaRPr>
          </a:p>
        </p:txBody>
      </p:sp>
      <p:sp>
        <p:nvSpPr>
          <p:cNvPr id="1279" name="Google Shape;1279;p171"/>
          <p:cNvSpPr txBox="1"/>
          <p:nvPr/>
        </p:nvSpPr>
        <p:spPr>
          <a:xfrm>
            <a:off x="3406263"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Full Life-cycle Tactics</a:t>
            </a:r>
            <a:endParaRPr sz="1500">
              <a:solidFill>
                <a:srgbClr val="0D485E"/>
              </a:solidFill>
              <a:latin typeface="DM Serif Display"/>
              <a:ea typeface="DM Serif Display"/>
              <a:cs typeface="DM Serif Display"/>
              <a:sym typeface="DM Serif Display"/>
            </a:endParaRPr>
          </a:p>
        </p:txBody>
      </p:sp>
      <p:sp>
        <p:nvSpPr>
          <p:cNvPr id="1280" name="Google Shape;1280;p171"/>
          <p:cNvSpPr txBox="1"/>
          <p:nvPr/>
        </p:nvSpPr>
        <p:spPr>
          <a:xfrm>
            <a:off x="775150" y="150057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500">
                <a:solidFill>
                  <a:srgbClr val="0D485E"/>
                </a:solidFill>
                <a:latin typeface="DM Serif Display"/>
                <a:ea typeface="DM Serif Display"/>
                <a:cs typeface="DM Serif Display"/>
                <a:sym typeface="DM Serif Display"/>
              </a:rPr>
              <a:t>List Based Digital</a:t>
            </a:r>
            <a:endParaRPr sz="1500">
              <a:solidFill>
                <a:srgbClr val="0D485E"/>
              </a:solidFill>
              <a:latin typeface="DM Serif Display"/>
              <a:ea typeface="DM Serif Display"/>
              <a:cs typeface="DM Serif Display"/>
              <a:sym typeface="DM Serif Display"/>
            </a:endParaRPr>
          </a:p>
        </p:txBody>
      </p:sp>
      <p:sp>
        <p:nvSpPr>
          <p:cNvPr id="1281" name="Google Shape;1281;p171"/>
          <p:cNvSpPr txBox="1"/>
          <p:nvPr/>
        </p:nvSpPr>
        <p:spPr>
          <a:xfrm>
            <a:off x="3582875" y="1882900"/>
            <a:ext cx="21381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Always On Approach</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Elevate Brand Awareness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Integrated Strategies</a:t>
            </a:r>
            <a:endParaRPr sz="1000">
              <a:solidFill>
                <a:schemeClr val="dk1"/>
              </a:solidFill>
              <a:latin typeface="Barlow"/>
              <a:ea typeface="Barlow"/>
              <a:cs typeface="Barlow"/>
              <a:sym typeface="Barlow"/>
            </a:endParaRPr>
          </a:p>
        </p:txBody>
      </p:sp>
      <p:sp>
        <p:nvSpPr>
          <p:cNvPr id="1282" name="Google Shape;1282;p171"/>
          <p:cNvSpPr txBox="1"/>
          <p:nvPr/>
        </p:nvSpPr>
        <p:spPr>
          <a:xfrm>
            <a:off x="6227875" y="1882900"/>
            <a:ext cx="2138100" cy="6216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Ongoing Optimizations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ROI-based Recommendations</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rgbClr val="D9A72A"/>
              </a:buClr>
              <a:buSzPts val="1000"/>
              <a:buFont typeface="Barlow"/>
              <a:buChar char="+"/>
            </a:pPr>
            <a:r>
              <a:rPr lang="en" sz="1000">
                <a:solidFill>
                  <a:schemeClr val="dk1"/>
                </a:solidFill>
                <a:latin typeface="Barlow"/>
                <a:ea typeface="Barlow"/>
                <a:cs typeface="Barlow"/>
                <a:sym typeface="Barlow"/>
              </a:rPr>
              <a:t>24/7 Direct Access to Data</a:t>
            </a:r>
            <a:endParaRPr sz="1000">
              <a:solidFill>
                <a:schemeClr val="dk1"/>
              </a:solidFill>
              <a:latin typeface="Barlow"/>
              <a:ea typeface="Barlow"/>
              <a:cs typeface="Barlow"/>
              <a:sym typeface="Barlow"/>
            </a:endParaRPr>
          </a:p>
        </p:txBody>
      </p:sp>
      <p:cxnSp>
        <p:nvCxnSpPr>
          <p:cNvPr id="1283" name="Google Shape;1283;p171"/>
          <p:cNvCxnSpPr/>
          <p:nvPr/>
        </p:nvCxnSpPr>
        <p:spPr>
          <a:xfrm>
            <a:off x="3392563" y="2590975"/>
            <a:ext cx="2205300" cy="0"/>
          </a:xfrm>
          <a:prstGeom prst="straightConnector1">
            <a:avLst/>
          </a:prstGeom>
          <a:noFill/>
          <a:ln w="9525" cap="flat" cmpd="sng">
            <a:solidFill>
              <a:schemeClr val="accent3"/>
            </a:solidFill>
            <a:prstDash val="dot"/>
            <a:round/>
            <a:headEnd type="none" w="med" len="med"/>
            <a:tailEnd type="none" w="med" len="med"/>
          </a:ln>
        </p:spPr>
      </p:cxnSp>
      <p:cxnSp>
        <p:nvCxnSpPr>
          <p:cNvPr id="1284" name="Google Shape;1284;p171"/>
          <p:cNvCxnSpPr/>
          <p:nvPr/>
        </p:nvCxnSpPr>
        <p:spPr>
          <a:xfrm>
            <a:off x="770113" y="2590975"/>
            <a:ext cx="2205300" cy="0"/>
          </a:xfrm>
          <a:prstGeom prst="straightConnector1">
            <a:avLst/>
          </a:prstGeom>
          <a:noFill/>
          <a:ln w="9525" cap="flat" cmpd="sng">
            <a:solidFill>
              <a:schemeClr val="accent3"/>
            </a:solidFill>
            <a:prstDash val="dot"/>
            <a:round/>
            <a:headEnd type="none" w="med" len="med"/>
            <a:tailEnd type="none" w="med" len="med"/>
          </a:ln>
        </p:spPr>
      </p:cxnSp>
      <p:pic>
        <p:nvPicPr>
          <p:cNvPr id="1285" name="Google Shape;1285;p1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75754" y="2746900"/>
            <a:ext cx="1631200" cy="1359325"/>
          </a:xfrm>
          <a:prstGeom prst="rect">
            <a:avLst/>
          </a:prstGeom>
          <a:noFill/>
          <a:ln>
            <a:noFill/>
          </a:ln>
          <a:effectLst>
            <a:outerShdw blurRad="57150" dist="19050" dir="5400000" algn="bl" rotWithShape="0">
              <a:srgbClr val="000000">
                <a:alpha val="50000"/>
              </a:srgbClr>
            </a:outerShdw>
          </a:effectLst>
        </p:spPr>
      </p:pic>
      <p:pic>
        <p:nvPicPr>
          <p:cNvPr id="1286" name="Google Shape;1286;p17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756404" y="2746901"/>
            <a:ext cx="1631200" cy="1359333"/>
          </a:xfrm>
          <a:prstGeom prst="rect">
            <a:avLst/>
          </a:prstGeom>
          <a:noFill/>
          <a:ln>
            <a:noFill/>
          </a:ln>
          <a:effectLst>
            <a:outerShdw blurRad="57150" dist="19050" dir="5400000" algn="bl" rotWithShape="0">
              <a:srgbClr val="000000">
                <a:alpha val="50000"/>
              </a:srgbClr>
            </a:outerShdw>
          </a:effectLst>
        </p:spPr>
      </p:pic>
      <p:pic>
        <p:nvPicPr>
          <p:cNvPr id="1287" name="Google Shape;1287;p17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77838" y="2677450"/>
            <a:ext cx="1602768" cy="1514075"/>
          </a:xfrm>
          <a:prstGeom prst="rect">
            <a:avLst/>
          </a:prstGeom>
          <a:noFill/>
          <a:ln>
            <a:noFill/>
          </a:ln>
        </p:spPr>
      </p:pic>
      <p:sp>
        <p:nvSpPr>
          <p:cNvPr id="1288" name="Google Shape;1288;p171"/>
          <p:cNvSpPr txBox="1"/>
          <p:nvPr/>
        </p:nvSpPr>
        <p:spPr>
          <a:xfrm>
            <a:off x="773675" y="-49400"/>
            <a:ext cx="6187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Dynamic Multi-channel Campaigns</a:t>
            </a:r>
            <a:endParaRPr sz="2900">
              <a:solidFill>
                <a:srgbClr val="850928"/>
              </a:solidFill>
              <a:latin typeface="DM Serif Display"/>
              <a:ea typeface="DM Serif Display"/>
              <a:cs typeface="DM Serif Display"/>
              <a:sym typeface="DM Serif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292"/>
        <p:cNvGrpSpPr/>
        <p:nvPr/>
      </p:nvGrpSpPr>
      <p:grpSpPr>
        <a:xfrm>
          <a:off x="0" y="0"/>
          <a:ext cx="0" cy="0"/>
          <a:chOff x="0" y="0"/>
          <a:chExt cx="0" cy="0"/>
        </a:xfrm>
      </p:grpSpPr>
      <p:sp>
        <p:nvSpPr>
          <p:cNvPr id="1293" name="Google Shape;1293;p172"/>
          <p:cNvSpPr txBox="1"/>
          <p:nvPr/>
        </p:nvSpPr>
        <p:spPr>
          <a:xfrm>
            <a:off x="404156" y="1133475"/>
            <a:ext cx="3741300" cy="2079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latin typeface="Barlow"/>
              <a:ea typeface="Barlow"/>
              <a:cs typeface="Barlow"/>
              <a:sym typeface="Barlow"/>
            </a:endParaRPr>
          </a:p>
        </p:txBody>
      </p:sp>
      <p:sp>
        <p:nvSpPr>
          <p:cNvPr id="1294" name="Google Shape;1294;p172"/>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32</a:t>
            </a:fld>
            <a:endParaRPr sz="800">
              <a:latin typeface="Barlow SemiBold"/>
              <a:ea typeface="Barlow SemiBold"/>
              <a:cs typeface="Barlow SemiBold"/>
              <a:sym typeface="Barlow SemiBold"/>
            </a:endParaRPr>
          </a:p>
        </p:txBody>
      </p:sp>
      <p:sp>
        <p:nvSpPr>
          <p:cNvPr id="1295" name="Google Shape;1295;p172"/>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32</a:t>
            </a:fld>
            <a:endParaRPr/>
          </a:p>
        </p:txBody>
      </p:sp>
      <p:sp>
        <p:nvSpPr>
          <p:cNvPr id="1296" name="Google Shape;1296;p172"/>
          <p:cNvSpPr txBox="1"/>
          <p:nvPr/>
        </p:nvSpPr>
        <p:spPr>
          <a:xfrm>
            <a:off x="809425" y="113475"/>
            <a:ext cx="7371600" cy="11655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Website Personalization and Attribution</a:t>
            </a:r>
            <a:endParaRPr sz="2900">
              <a:solidFill>
                <a:srgbClr val="850928"/>
              </a:solidFill>
              <a:latin typeface="DM Serif Display"/>
              <a:ea typeface="DM Serif Display"/>
              <a:cs typeface="DM Serif Display"/>
              <a:sym typeface="DM Serif Display"/>
            </a:endParaRPr>
          </a:p>
        </p:txBody>
      </p:sp>
      <p:pic>
        <p:nvPicPr>
          <p:cNvPr id="1297" name="Google Shape;1297;p1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83600" y="1420450"/>
            <a:ext cx="3161850" cy="3008039"/>
          </a:xfrm>
          <a:prstGeom prst="rect">
            <a:avLst/>
          </a:prstGeom>
          <a:noFill/>
          <a:ln>
            <a:noFill/>
          </a:ln>
        </p:spPr>
      </p:pic>
      <p:sp>
        <p:nvSpPr>
          <p:cNvPr id="1298" name="Google Shape;1298;p172"/>
          <p:cNvSpPr txBox="1"/>
          <p:nvPr/>
        </p:nvSpPr>
        <p:spPr>
          <a:xfrm>
            <a:off x="4577325" y="1782525"/>
            <a:ext cx="2483700" cy="249000"/>
          </a:xfrm>
          <a:prstGeom prst="rect">
            <a:avLst/>
          </a:prstGeom>
          <a:noFill/>
          <a:ln>
            <a:noFill/>
          </a:ln>
        </p:spPr>
        <p:txBody>
          <a:bodyPr spcFirstLastPara="1" wrap="square" lIns="0" tIns="10500" rIns="0" bIns="0" anchor="b" anchorCtr="0">
            <a:noAutofit/>
          </a:bodyPr>
          <a:lstStyle/>
          <a:p>
            <a:pPr marL="0" lvl="0" indent="0" algn="ctr" rtl="0">
              <a:lnSpc>
                <a:spcPct val="80000"/>
              </a:lnSpc>
              <a:spcBef>
                <a:spcPts val="0"/>
              </a:spcBef>
              <a:spcAft>
                <a:spcPts val="0"/>
              </a:spcAft>
              <a:buClr>
                <a:srgbClr val="000000"/>
              </a:buClr>
              <a:buSzPts val="4200"/>
              <a:buFont typeface="Arial"/>
              <a:buNone/>
            </a:pPr>
            <a:r>
              <a:rPr lang="en" sz="1800">
                <a:solidFill>
                  <a:srgbClr val="0D485E"/>
                </a:solidFill>
                <a:latin typeface="DM Serif Display"/>
                <a:ea typeface="DM Serif Display"/>
                <a:cs typeface="DM Serif Display"/>
                <a:sym typeface="DM Serif Display"/>
              </a:rPr>
              <a:t>Carnegie Clarity</a:t>
            </a:r>
            <a:endParaRPr sz="1800">
              <a:solidFill>
                <a:srgbClr val="0D485E"/>
              </a:solidFill>
              <a:latin typeface="DM Serif Display"/>
              <a:ea typeface="DM Serif Display"/>
              <a:cs typeface="DM Serif Display"/>
              <a:sym typeface="DM Serif Display"/>
            </a:endParaRPr>
          </a:p>
        </p:txBody>
      </p:sp>
      <p:sp>
        <p:nvSpPr>
          <p:cNvPr id="1299" name="Google Shape;1299;p172"/>
          <p:cNvSpPr txBox="1"/>
          <p:nvPr/>
        </p:nvSpPr>
        <p:spPr>
          <a:xfrm>
            <a:off x="4767825" y="2164850"/>
            <a:ext cx="2977500" cy="2334000"/>
          </a:xfrm>
          <a:prstGeom prst="rect">
            <a:avLst/>
          </a:prstGeom>
          <a:noFill/>
          <a:ln>
            <a:noFill/>
          </a:ln>
        </p:spPr>
        <p:txBody>
          <a:bodyPr spcFirstLastPara="1" wrap="square" lIns="19050" tIns="19050" rIns="19050" bIns="19050" anchor="t" anchorCtr="0">
            <a:noAutofit/>
          </a:bodyPr>
          <a:lstStyle/>
          <a:p>
            <a:pPr marL="228600" lvl="0" indent="-12065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Marketing Attribution</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Behavioral Tracking</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Connection to Slate to provide all marketing and enrollment data in one place</a:t>
            </a:r>
            <a:endParaRPr sz="1000">
              <a:solidFill>
                <a:schemeClr val="dk1"/>
              </a:solidFill>
              <a:latin typeface="Barlow"/>
              <a:ea typeface="Barlow"/>
              <a:cs typeface="Barlow"/>
              <a:sym typeface="Barlow"/>
            </a:endParaRPr>
          </a:p>
          <a:p>
            <a:pPr marL="228600" lvl="0" indent="-12065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Website Personalization based on:</a:t>
            </a:r>
            <a:endParaRPr sz="1000">
              <a:solidFill>
                <a:schemeClr val="dk1"/>
              </a:solidFill>
              <a:latin typeface="Barlow"/>
              <a:ea typeface="Barlow"/>
              <a:cs typeface="Barlow"/>
              <a:sym typeface="Barlow"/>
            </a:endParaRPr>
          </a:p>
          <a:p>
            <a:pPr marL="628650" lvl="1" indent="-17780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Campaign interaction</a:t>
            </a:r>
            <a:endParaRPr sz="1000">
              <a:solidFill>
                <a:schemeClr val="dk1"/>
              </a:solidFill>
              <a:latin typeface="Barlow"/>
              <a:ea typeface="Barlow"/>
              <a:cs typeface="Barlow"/>
              <a:sym typeface="Barlow"/>
            </a:endParaRPr>
          </a:p>
          <a:p>
            <a:pPr marL="628650" lvl="1" indent="-17780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Program of interest</a:t>
            </a:r>
            <a:endParaRPr sz="1000">
              <a:solidFill>
                <a:schemeClr val="dk1"/>
              </a:solidFill>
              <a:latin typeface="Barlow"/>
              <a:ea typeface="Barlow"/>
              <a:cs typeface="Barlow"/>
              <a:sym typeface="Barlow"/>
            </a:endParaRPr>
          </a:p>
          <a:p>
            <a:pPr marL="628650" lvl="1" indent="-17780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Demographic information</a:t>
            </a:r>
            <a:endParaRPr sz="1000">
              <a:solidFill>
                <a:schemeClr val="dk1"/>
              </a:solidFill>
              <a:latin typeface="Barlow"/>
              <a:ea typeface="Barlow"/>
              <a:cs typeface="Barlow"/>
              <a:sym typeface="Barlow"/>
            </a:endParaRPr>
          </a:p>
          <a:p>
            <a:pPr marL="628650" lvl="1" indent="-17780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Website behavior</a:t>
            </a:r>
            <a:endParaRPr sz="1000">
              <a:solidFill>
                <a:schemeClr val="dk1"/>
              </a:solidFill>
              <a:latin typeface="Barlow"/>
              <a:ea typeface="Barlow"/>
              <a:cs typeface="Barlow"/>
              <a:sym typeface="Barlow"/>
            </a:endParaRPr>
          </a:p>
          <a:p>
            <a:pPr marL="628650" lvl="1" indent="-177800" algn="l" rtl="0">
              <a:lnSpc>
                <a:spcPct val="115000"/>
              </a:lnSpc>
              <a:spcBef>
                <a:spcPts val="0"/>
              </a:spcBef>
              <a:spcAft>
                <a:spcPts val="0"/>
              </a:spcAft>
              <a:buClr>
                <a:schemeClr val="accent3"/>
              </a:buClr>
              <a:buSzPts val="1000"/>
              <a:buFont typeface="Barlow"/>
              <a:buChar char="+"/>
            </a:pPr>
            <a:r>
              <a:rPr lang="en" sz="1000">
                <a:solidFill>
                  <a:schemeClr val="dk1"/>
                </a:solidFill>
                <a:latin typeface="Barlow"/>
                <a:ea typeface="Barlow"/>
                <a:cs typeface="Barlow"/>
                <a:sym typeface="Barlow"/>
              </a:rPr>
              <a:t>Position in funnel</a:t>
            </a:r>
            <a:endParaRPr sz="1000">
              <a:solidFill>
                <a:schemeClr val="dk1"/>
              </a:solidFill>
              <a:latin typeface="Barlow"/>
              <a:ea typeface="Barlow"/>
              <a:cs typeface="Barlow"/>
              <a:sym typeface="Barlow"/>
            </a:endParaRPr>
          </a:p>
        </p:txBody>
      </p:sp>
      <p:cxnSp>
        <p:nvCxnSpPr>
          <p:cNvPr id="1300" name="Google Shape;1300;p172"/>
          <p:cNvCxnSpPr/>
          <p:nvPr/>
        </p:nvCxnSpPr>
        <p:spPr>
          <a:xfrm rot="10800000">
            <a:off x="4767825" y="2112150"/>
            <a:ext cx="2543700" cy="0"/>
          </a:xfrm>
          <a:prstGeom prst="straightConnector1">
            <a:avLst/>
          </a:prstGeom>
          <a:noFill/>
          <a:ln w="9525" cap="flat" cmpd="sng">
            <a:solidFill>
              <a:srgbClr val="E3A90C"/>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pic>
        <p:nvPicPr>
          <p:cNvPr id="1305" name="Google Shape;1305;p17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06" name="Google Shape;1306;p173"/>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7" name="Google Shape;1307;p17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308" name="Google Shape;1308;p173"/>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309" name="Google Shape;1309;p173"/>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310" name="Google Shape;1310;p173"/>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311" name="Google Shape;1311;p173"/>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312" name="Google Shape;1312;p173"/>
          <p:cNvCxnSpPr/>
          <p:nvPr/>
        </p:nvCxnSpPr>
        <p:spPr>
          <a:xfrm>
            <a:off x="4492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313" name="Google Shape;1313;p173"/>
          <p:cNvSpPr txBox="1">
            <a:spLocks noGrp="1"/>
          </p:cNvSpPr>
          <p:nvPr>
            <p:ph type="title" idx="4294967295"/>
          </p:nvPr>
        </p:nvSpPr>
        <p:spPr>
          <a:xfrm>
            <a:off x="667550" y="3079975"/>
            <a:ext cx="6656700" cy="12321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en" sz="4300">
                <a:solidFill>
                  <a:schemeClr val="lt1"/>
                </a:solidFill>
              </a:rPr>
              <a:t>Project Overview</a:t>
            </a:r>
            <a:endParaRPr sz="3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7"/>
        <p:cNvGrpSpPr/>
        <p:nvPr/>
      </p:nvGrpSpPr>
      <p:grpSpPr>
        <a:xfrm>
          <a:off x="0" y="0"/>
          <a:ext cx="0" cy="0"/>
          <a:chOff x="0" y="0"/>
          <a:chExt cx="0" cy="0"/>
        </a:xfrm>
      </p:grpSpPr>
      <p:sp>
        <p:nvSpPr>
          <p:cNvPr id="1318" name="Google Shape;1318;p174"/>
          <p:cNvSpPr/>
          <p:nvPr/>
        </p:nvSpPr>
        <p:spPr>
          <a:xfrm rot="-5400000">
            <a:off x="4422500" y="777499"/>
            <a:ext cx="1597800" cy="1384200"/>
          </a:xfrm>
          <a:prstGeom prst="hexagon">
            <a:avLst>
              <a:gd name="adj" fmla="val 25000"/>
              <a:gd name="vf" fmla="val 115470"/>
            </a:avLst>
          </a:prstGeom>
          <a:noFill/>
          <a:ln w="2286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319" name="Google Shape;1319;p174"/>
          <p:cNvSpPr/>
          <p:nvPr/>
        </p:nvSpPr>
        <p:spPr>
          <a:xfrm rot="-5400000">
            <a:off x="5273249" y="2286000"/>
            <a:ext cx="1597800" cy="1384200"/>
          </a:xfrm>
          <a:prstGeom prst="hexagon">
            <a:avLst>
              <a:gd name="adj" fmla="val 25000"/>
              <a:gd name="vf" fmla="val 115470"/>
            </a:avLst>
          </a:prstGeom>
          <a:noFill/>
          <a:ln w="2286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320" name="Google Shape;1320;p174"/>
          <p:cNvSpPr/>
          <p:nvPr/>
        </p:nvSpPr>
        <p:spPr>
          <a:xfrm rot="-5400000">
            <a:off x="6104238" y="770149"/>
            <a:ext cx="1597800" cy="1384200"/>
          </a:xfrm>
          <a:prstGeom prst="hexagon">
            <a:avLst>
              <a:gd name="adj" fmla="val 25000"/>
              <a:gd name="vf" fmla="val 115470"/>
            </a:avLst>
          </a:prstGeom>
          <a:noFill/>
          <a:ln w="2286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321" name="Google Shape;1321;p174"/>
          <p:cNvSpPr txBox="1"/>
          <p:nvPr/>
        </p:nvSpPr>
        <p:spPr>
          <a:xfrm>
            <a:off x="556025" y="2004450"/>
            <a:ext cx="2657700" cy="25077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 sz="1000">
                <a:solidFill>
                  <a:srgbClr val="434343"/>
                </a:solidFill>
                <a:latin typeface="Barlow"/>
                <a:ea typeface="Barlow"/>
                <a:cs typeface="Barlow"/>
                <a:sym typeface="Barlow"/>
              </a:rPr>
              <a:t>Your core team at Carnegie will include the Enrollment Strategist, Client Success Leader, and Account Manager.</a:t>
            </a:r>
            <a:endParaRPr sz="1000">
              <a:solidFill>
                <a:srgbClr val="434343"/>
              </a:solidFill>
              <a:latin typeface="Barlow"/>
              <a:ea typeface="Barlow"/>
              <a:cs typeface="Barlow"/>
              <a:sym typeface="Barlow"/>
            </a:endParaRPr>
          </a:p>
          <a:p>
            <a:pPr marL="0" lvl="0" indent="0" algn="l" rtl="0">
              <a:lnSpc>
                <a:spcPct val="130000"/>
              </a:lnSpc>
              <a:spcBef>
                <a:spcPts val="0"/>
              </a:spcBef>
              <a:spcAft>
                <a:spcPts val="0"/>
              </a:spcAft>
              <a:buClr>
                <a:schemeClr val="dk1"/>
              </a:buClr>
              <a:buSzPts val="1100"/>
              <a:buFont typeface="Arial"/>
              <a:buNone/>
            </a:pPr>
            <a:br>
              <a:rPr lang="en" sz="1000">
                <a:solidFill>
                  <a:srgbClr val="434343"/>
                </a:solidFill>
                <a:latin typeface="Barlow"/>
                <a:ea typeface="Barlow"/>
                <a:cs typeface="Barlow"/>
                <a:sym typeface="Barlow"/>
              </a:rPr>
            </a:br>
            <a:r>
              <a:rPr lang="en" sz="1300">
                <a:solidFill>
                  <a:srgbClr val="1E465E"/>
                </a:solidFill>
                <a:latin typeface="DM Serif Display"/>
                <a:ea typeface="DM Serif Display"/>
                <a:cs typeface="DM Serif Display"/>
                <a:sym typeface="DM Serif Display"/>
              </a:rPr>
              <a:t>Deep bench of expertise:</a:t>
            </a:r>
            <a:endParaRPr sz="1300">
              <a:solidFill>
                <a:srgbClr val="1E465E"/>
              </a:solidFill>
              <a:latin typeface="DM Serif Display"/>
              <a:ea typeface="DM Serif Display"/>
              <a:cs typeface="DM Serif Display"/>
              <a:sym typeface="DM Serif Display"/>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Slate experts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Digital strategists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Graphic designers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Writers</a:t>
            </a:r>
            <a:endParaRPr sz="1000">
              <a:solidFill>
                <a:srgbClr val="434343"/>
              </a:solidFill>
              <a:latin typeface="Barlow"/>
              <a:ea typeface="Barlow"/>
              <a:cs typeface="Barlow"/>
              <a:sym typeface="Barlow"/>
            </a:endParaRPr>
          </a:p>
          <a:p>
            <a:pPr marL="342900" marR="0" lvl="0" indent="-177800" algn="l" rtl="0">
              <a:lnSpc>
                <a:spcPct val="130000"/>
              </a:lnSpc>
              <a:spcBef>
                <a:spcPts val="0"/>
              </a:spcBef>
              <a:spcAft>
                <a:spcPts val="0"/>
              </a:spcAft>
              <a:buClr>
                <a:schemeClr val="accent3"/>
              </a:buClr>
              <a:buSzPts val="1000"/>
              <a:buFont typeface="Barlow"/>
              <a:buChar char="+"/>
            </a:pPr>
            <a:r>
              <a:rPr lang="en" sz="1000">
                <a:solidFill>
                  <a:srgbClr val="434343"/>
                </a:solidFill>
                <a:latin typeface="Barlow"/>
                <a:ea typeface="Barlow"/>
                <a:cs typeface="Barlow"/>
                <a:sym typeface="Barlow"/>
              </a:rPr>
              <a:t>Web experts</a:t>
            </a:r>
            <a:endParaRPr sz="1000">
              <a:solidFill>
                <a:srgbClr val="434343"/>
              </a:solidFill>
              <a:latin typeface="Barlow"/>
              <a:ea typeface="Barlow"/>
              <a:cs typeface="Barlow"/>
              <a:sym typeface="Barlow"/>
            </a:endParaRPr>
          </a:p>
        </p:txBody>
      </p:sp>
      <p:sp>
        <p:nvSpPr>
          <p:cNvPr id="1322" name="Google Shape;1322;p174"/>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34</a:t>
            </a:fld>
            <a:endParaRPr sz="800">
              <a:latin typeface="Barlow SemiBold"/>
              <a:ea typeface="Barlow SemiBold"/>
              <a:cs typeface="Barlow SemiBold"/>
              <a:sym typeface="Barlow SemiBold"/>
            </a:endParaRPr>
          </a:p>
        </p:txBody>
      </p:sp>
      <p:pic>
        <p:nvPicPr>
          <p:cNvPr id="1323" name="Google Shape;1323;p1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324" name="Google Shape;1324;p174"/>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325" name="Google Shape;1325;p174"/>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326" name="Google Shape;1326;p174"/>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327" name="Google Shape;1327;p174"/>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328" name="Google Shape;1328;p174"/>
          <p:cNvSpPr txBox="1"/>
          <p:nvPr/>
        </p:nvSpPr>
        <p:spPr>
          <a:xfrm>
            <a:off x="4630550" y="1206291"/>
            <a:ext cx="11817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700"/>
              </a:spcBef>
              <a:spcAft>
                <a:spcPts val="200"/>
              </a:spcAft>
              <a:buNone/>
            </a:pPr>
            <a:r>
              <a:rPr lang="en" sz="1100">
                <a:latin typeface="Barlow Condensed SemiBold"/>
                <a:ea typeface="Barlow Condensed SemiBold"/>
                <a:cs typeface="Barlow Condensed SemiBold"/>
                <a:sym typeface="Barlow Condensed SemiBold"/>
              </a:rPr>
              <a:t>ENROLLMENT</a:t>
            </a:r>
            <a:br>
              <a:rPr lang="en" sz="1100">
                <a:latin typeface="Barlow Condensed SemiBold"/>
                <a:ea typeface="Barlow Condensed SemiBold"/>
                <a:cs typeface="Barlow Condensed SemiBold"/>
                <a:sym typeface="Barlow Condensed SemiBold"/>
              </a:rPr>
            </a:br>
            <a:r>
              <a:rPr lang="en" sz="1100">
                <a:latin typeface="Barlow Condensed SemiBold"/>
                <a:ea typeface="Barlow Condensed SemiBold"/>
                <a:cs typeface="Barlow Condensed SemiBold"/>
                <a:sym typeface="Barlow Condensed SemiBold"/>
              </a:rPr>
              <a:t>STRATEGIST</a:t>
            </a:r>
            <a:endParaRPr sz="1100">
              <a:latin typeface="Barlow Condensed SemiBold"/>
              <a:ea typeface="Barlow Condensed SemiBold"/>
              <a:cs typeface="Barlow Condensed SemiBold"/>
              <a:sym typeface="Barlow Condensed SemiBold"/>
            </a:endParaRPr>
          </a:p>
        </p:txBody>
      </p:sp>
      <p:sp>
        <p:nvSpPr>
          <p:cNvPr id="1329" name="Google Shape;1329;p174"/>
          <p:cNvSpPr txBox="1"/>
          <p:nvPr/>
        </p:nvSpPr>
        <p:spPr>
          <a:xfrm>
            <a:off x="5506339" y="2738461"/>
            <a:ext cx="11343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700"/>
              </a:spcBef>
              <a:spcAft>
                <a:spcPts val="200"/>
              </a:spcAft>
              <a:buNone/>
            </a:pPr>
            <a:r>
              <a:rPr lang="en" sz="1100">
                <a:latin typeface="Barlow Condensed SemiBold"/>
                <a:ea typeface="Barlow Condensed SemiBold"/>
                <a:cs typeface="Barlow Condensed SemiBold"/>
                <a:sym typeface="Barlow Condensed SemiBold"/>
              </a:rPr>
              <a:t>ACCOUNT</a:t>
            </a:r>
            <a:br>
              <a:rPr lang="en" sz="1100">
                <a:latin typeface="Barlow Condensed SemiBold"/>
                <a:ea typeface="Barlow Condensed SemiBold"/>
                <a:cs typeface="Barlow Condensed SemiBold"/>
                <a:sym typeface="Barlow Condensed SemiBold"/>
              </a:rPr>
            </a:br>
            <a:r>
              <a:rPr lang="en" sz="1100">
                <a:latin typeface="Barlow Condensed SemiBold"/>
                <a:ea typeface="Barlow Condensed SemiBold"/>
                <a:cs typeface="Barlow Condensed SemiBold"/>
                <a:sym typeface="Barlow Condensed SemiBold"/>
              </a:rPr>
              <a:t>MANAGER</a:t>
            </a:r>
            <a:endParaRPr sz="200">
              <a:solidFill>
                <a:schemeClr val="dk1"/>
              </a:solidFill>
              <a:latin typeface="Barlow Condensed SemiBold"/>
              <a:ea typeface="Barlow Condensed SemiBold"/>
              <a:cs typeface="Barlow Condensed SemiBold"/>
              <a:sym typeface="Barlow Condensed SemiBold"/>
            </a:endParaRPr>
          </a:p>
        </p:txBody>
      </p:sp>
      <p:sp>
        <p:nvSpPr>
          <p:cNvPr id="1330" name="Google Shape;1330;p174"/>
          <p:cNvSpPr txBox="1"/>
          <p:nvPr/>
        </p:nvSpPr>
        <p:spPr>
          <a:xfrm>
            <a:off x="764025" y="663350"/>
            <a:ext cx="2391000" cy="11940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Essential</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Relationships</a:t>
            </a:r>
            <a:endParaRPr sz="2900">
              <a:solidFill>
                <a:srgbClr val="850928"/>
              </a:solidFill>
              <a:latin typeface="DM Serif Display"/>
              <a:ea typeface="DM Serif Display"/>
              <a:cs typeface="DM Serif Display"/>
              <a:sym typeface="DM Serif Display"/>
            </a:endParaRPr>
          </a:p>
        </p:txBody>
      </p:sp>
      <p:sp>
        <p:nvSpPr>
          <p:cNvPr id="1331" name="Google Shape;1331;p174"/>
          <p:cNvSpPr/>
          <p:nvPr/>
        </p:nvSpPr>
        <p:spPr>
          <a:xfrm rot="-5400000" flipH="1">
            <a:off x="-220825" y="772650"/>
            <a:ext cx="1625100" cy="71400"/>
          </a:xfrm>
          <a:prstGeom prst="rect">
            <a:avLst/>
          </a:prstGeom>
          <a:solidFill>
            <a:srgbClr val="E6BB4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74"/>
          <p:cNvSpPr txBox="1"/>
          <p:nvPr/>
        </p:nvSpPr>
        <p:spPr>
          <a:xfrm>
            <a:off x="6312297" y="1224579"/>
            <a:ext cx="1181700" cy="523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700"/>
              </a:spcBef>
              <a:spcAft>
                <a:spcPts val="200"/>
              </a:spcAft>
              <a:buNone/>
            </a:pPr>
            <a:r>
              <a:rPr lang="en" sz="1100">
                <a:latin typeface="Barlow Condensed SemiBold"/>
                <a:ea typeface="Barlow Condensed SemiBold"/>
                <a:cs typeface="Barlow Condensed SemiBold"/>
                <a:sym typeface="Barlow Condensed SemiBold"/>
              </a:rPr>
              <a:t>CLIENT SUCCESS</a:t>
            </a:r>
            <a:br>
              <a:rPr lang="en" sz="1100">
                <a:latin typeface="Barlow Condensed SemiBold"/>
                <a:ea typeface="Barlow Condensed SemiBold"/>
                <a:cs typeface="Barlow Condensed SemiBold"/>
                <a:sym typeface="Barlow Condensed SemiBold"/>
              </a:rPr>
            </a:br>
            <a:r>
              <a:rPr lang="en" sz="1100">
                <a:latin typeface="Barlow Condensed SemiBold"/>
                <a:ea typeface="Barlow Condensed SemiBold"/>
                <a:cs typeface="Barlow Condensed SemiBold"/>
                <a:sym typeface="Barlow Condensed SemiBold"/>
              </a:rPr>
              <a:t>LEADER</a:t>
            </a:r>
            <a:endParaRPr sz="1100">
              <a:latin typeface="Barlow Condensed SemiBold"/>
              <a:ea typeface="Barlow Condensed SemiBold"/>
              <a:cs typeface="Barlow Condensed SemiBold"/>
              <a:sym typeface="Barlow Condensed SemiBold"/>
            </a:endParaRPr>
          </a:p>
        </p:txBody>
      </p:sp>
      <p:sp>
        <p:nvSpPr>
          <p:cNvPr id="1333" name="Google Shape;1333;p174"/>
          <p:cNvSpPr txBox="1"/>
          <p:nvPr/>
        </p:nvSpPr>
        <p:spPr>
          <a:xfrm>
            <a:off x="4611826" y="4099925"/>
            <a:ext cx="2920500" cy="6621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 sz="900" b="1">
                <a:latin typeface="Barlow"/>
                <a:ea typeface="Barlow"/>
                <a:cs typeface="Barlow"/>
                <a:sym typeface="Barlow"/>
              </a:rPr>
              <a:t>Account Manager: </a:t>
            </a:r>
            <a:r>
              <a:rPr lang="en" sz="900">
                <a:solidFill>
                  <a:srgbClr val="434343"/>
                </a:solidFill>
                <a:latin typeface="Barlow"/>
                <a:ea typeface="Barlow"/>
                <a:cs typeface="Barlow"/>
                <a:sym typeface="Barlow"/>
              </a:rPr>
              <a:t>Comprehensive partnerships require meticulous attention to detail and process. Your Account Manager will ensure smooth communication and adherence to established timelines.  </a:t>
            </a:r>
            <a:endParaRPr sz="900">
              <a:solidFill>
                <a:srgbClr val="434343"/>
              </a:solidFill>
              <a:latin typeface="Barlow"/>
              <a:ea typeface="Barlow"/>
              <a:cs typeface="Barlow"/>
              <a:sym typeface="Barlow"/>
            </a:endParaRPr>
          </a:p>
        </p:txBody>
      </p:sp>
      <p:sp>
        <p:nvSpPr>
          <p:cNvPr id="1334" name="Google Shape;1334;p174"/>
          <p:cNvSpPr txBox="1"/>
          <p:nvPr/>
        </p:nvSpPr>
        <p:spPr>
          <a:xfrm>
            <a:off x="3504600" y="2413550"/>
            <a:ext cx="1510800" cy="1363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en" sz="900" b="1">
                <a:latin typeface="Barlow"/>
                <a:ea typeface="Barlow"/>
                <a:cs typeface="Barlow"/>
                <a:sym typeface="Barlow"/>
              </a:rPr>
              <a:t>Enrollment Strategist:</a:t>
            </a:r>
            <a:br>
              <a:rPr lang="en" sz="900" b="1">
                <a:solidFill>
                  <a:srgbClr val="434343"/>
                </a:solidFill>
                <a:latin typeface="Barlow"/>
                <a:ea typeface="Barlow"/>
                <a:cs typeface="Barlow"/>
                <a:sym typeface="Barlow"/>
              </a:rPr>
            </a:br>
            <a:r>
              <a:rPr lang="en" sz="900">
                <a:solidFill>
                  <a:srgbClr val="434343"/>
                </a:solidFill>
                <a:latin typeface="Barlow"/>
                <a:ea typeface="Barlow"/>
                <a:cs typeface="Barlow"/>
                <a:sym typeface="Barlow"/>
              </a:rPr>
              <a:t>Your strategic partner in shaping enrollment, analyzing performance and optimizing your Student Search efforts year-after-year.</a:t>
            </a:r>
            <a:endParaRPr sz="900">
              <a:solidFill>
                <a:srgbClr val="434343"/>
              </a:solidFill>
              <a:latin typeface="Barlow"/>
              <a:ea typeface="Barlow"/>
              <a:cs typeface="Barlow"/>
              <a:sym typeface="Barlow"/>
            </a:endParaRPr>
          </a:p>
        </p:txBody>
      </p:sp>
      <p:sp>
        <p:nvSpPr>
          <p:cNvPr id="1335" name="Google Shape;1335;p174"/>
          <p:cNvSpPr txBox="1"/>
          <p:nvPr/>
        </p:nvSpPr>
        <p:spPr>
          <a:xfrm>
            <a:off x="7131600" y="2413550"/>
            <a:ext cx="1510800" cy="11619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900" b="1">
                <a:latin typeface="Barlow"/>
                <a:ea typeface="Barlow"/>
                <a:cs typeface="Barlow"/>
                <a:sym typeface="Barlow"/>
              </a:rPr>
              <a:t>Client Success Leader:</a:t>
            </a:r>
            <a:br>
              <a:rPr lang="en" sz="900" b="1">
                <a:solidFill>
                  <a:srgbClr val="434343"/>
                </a:solidFill>
                <a:latin typeface="Barlow"/>
                <a:ea typeface="Barlow"/>
                <a:cs typeface="Barlow"/>
                <a:sym typeface="Barlow"/>
              </a:rPr>
            </a:br>
            <a:r>
              <a:rPr lang="en" sz="900">
                <a:solidFill>
                  <a:srgbClr val="434343"/>
                </a:solidFill>
                <a:latin typeface="Barlow"/>
                <a:ea typeface="Barlow"/>
                <a:cs typeface="Barlow"/>
                <a:sym typeface="Barlow"/>
              </a:rPr>
              <a:t>The concierge to your Carnegie experience will be with you every step of the way, ensuring that our work aligns with your goals and priorities.</a:t>
            </a:r>
            <a:endParaRPr sz="900">
              <a:solidFill>
                <a:srgbClr val="434343"/>
              </a:solidFill>
              <a:latin typeface="Barlow"/>
              <a:ea typeface="Barlow"/>
              <a:cs typeface="Barlow"/>
              <a:sym typeface="Barlow"/>
            </a:endParaRPr>
          </a:p>
        </p:txBody>
      </p:sp>
      <p:cxnSp>
        <p:nvCxnSpPr>
          <p:cNvPr id="1336" name="Google Shape;1336;p174"/>
          <p:cNvCxnSpPr/>
          <p:nvPr/>
        </p:nvCxnSpPr>
        <p:spPr>
          <a:xfrm>
            <a:off x="3504600" y="1447325"/>
            <a:ext cx="0" cy="914400"/>
          </a:xfrm>
          <a:prstGeom prst="straightConnector1">
            <a:avLst/>
          </a:prstGeom>
          <a:noFill/>
          <a:ln w="9525" cap="flat" cmpd="sng">
            <a:solidFill>
              <a:srgbClr val="2E6E86"/>
            </a:solidFill>
            <a:prstDash val="dot"/>
            <a:round/>
            <a:headEnd type="none" w="med" len="med"/>
            <a:tailEnd type="none" w="med" len="med"/>
          </a:ln>
        </p:spPr>
      </p:cxnSp>
      <p:cxnSp>
        <p:nvCxnSpPr>
          <p:cNvPr id="1337" name="Google Shape;1337;p174"/>
          <p:cNvCxnSpPr/>
          <p:nvPr/>
        </p:nvCxnSpPr>
        <p:spPr>
          <a:xfrm>
            <a:off x="3504600" y="1447325"/>
            <a:ext cx="1151400" cy="0"/>
          </a:xfrm>
          <a:prstGeom prst="straightConnector1">
            <a:avLst/>
          </a:prstGeom>
          <a:noFill/>
          <a:ln w="9525" cap="flat" cmpd="sng">
            <a:solidFill>
              <a:srgbClr val="2E6E86"/>
            </a:solidFill>
            <a:prstDash val="dot"/>
            <a:round/>
            <a:headEnd type="none" w="med" len="med"/>
            <a:tailEnd type="none" w="med" len="med"/>
          </a:ln>
        </p:spPr>
      </p:cxnSp>
      <p:cxnSp>
        <p:nvCxnSpPr>
          <p:cNvPr id="1338" name="Google Shape;1338;p174"/>
          <p:cNvCxnSpPr/>
          <p:nvPr/>
        </p:nvCxnSpPr>
        <p:spPr>
          <a:xfrm>
            <a:off x="8623900" y="1447325"/>
            <a:ext cx="0" cy="914400"/>
          </a:xfrm>
          <a:prstGeom prst="straightConnector1">
            <a:avLst/>
          </a:prstGeom>
          <a:noFill/>
          <a:ln w="9525" cap="flat" cmpd="sng">
            <a:solidFill>
              <a:srgbClr val="2E6E86"/>
            </a:solidFill>
            <a:prstDash val="dot"/>
            <a:round/>
            <a:headEnd type="none" w="med" len="med"/>
            <a:tailEnd type="none" w="med" len="med"/>
          </a:ln>
        </p:spPr>
      </p:cxnSp>
      <p:cxnSp>
        <p:nvCxnSpPr>
          <p:cNvPr id="1339" name="Google Shape;1339;p174"/>
          <p:cNvCxnSpPr/>
          <p:nvPr/>
        </p:nvCxnSpPr>
        <p:spPr>
          <a:xfrm>
            <a:off x="7486350" y="1447325"/>
            <a:ext cx="1137600" cy="0"/>
          </a:xfrm>
          <a:prstGeom prst="straightConnector1">
            <a:avLst/>
          </a:prstGeom>
          <a:noFill/>
          <a:ln w="9525" cap="flat" cmpd="sng">
            <a:solidFill>
              <a:srgbClr val="2E6E86"/>
            </a:solidFill>
            <a:prstDash val="dot"/>
            <a:round/>
            <a:headEnd type="none" w="med" len="med"/>
            <a:tailEnd type="none" w="med" len="med"/>
          </a:ln>
        </p:spPr>
      </p:cxnSp>
      <p:sp>
        <p:nvSpPr>
          <p:cNvPr id="1340" name="Google Shape;1340;p174"/>
          <p:cNvSpPr/>
          <p:nvPr/>
        </p:nvSpPr>
        <p:spPr>
          <a:xfrm>
            <a:off x="4604725" y="1411625"/>
            <a:ext cx="71400" cy="71400"/>
          </a:xfrm>
          <a:prstGeom prst="ellipse">
            <a:avLst/>
          </a:prstGeom>
          <a:solidFill>
            <a:srgbClr val="1E46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341" name="Google Shape;1341;p174"/>
          <p:cNvSpPr/>
          <p:nvPr/>
        </p:nvSpPr>
        <p:spPr>
          <a:xfrm>
            <a:off x="7450050" y="1411625"/>
            <a:ext cx="71400" cy="71400"/>
          </a:xfrm>
          <a:prstGeom prst="ellipse">
            <a:avLst/>
          </a:prstGeom>
          <a:solidFill>
            <a:srgbClr val="1E46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342" name="Google Shape;1342;p174"/>
          <p:cNvSpPr/>
          <p:nvPr/>
        </p:nvSpPr>
        <p:spPr>
          <a:xfrm>
            <a:off x="6041363" y="3294850"/>
            <a:ext cx="71400" cy="71400"/>
          </a:xfrm>
          <a:prstGeom prst="ellipse">
            <a:avLst/>
          </a:prstGeom>
          <a:solidFill>
            <a:srgbClr val="1E46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343" name="Google Shape;1343;p174"/>
          <p:cNvCxnSpPr>
            <a:endCxn id="1333" idx="0"/>
          </p:cNvCxnSpPr>
          <p:nvPr/>
        </p:nvCxnSpPr>
        <p:spPr>
          <a:xfrm flipH="1">
            <a:off x="6072076" y="3387425"/>
            <a:ext cx="5100" cy="712500"/>
          </a:xfrm>
          <a:prstGeom prst="straightConnector1">
            <a:avLst/>
          </a:prstGeom>
          <a:noFill/>
          <a:ln w="9525" cap="flat" cmpd="sng">
            <a:solidFill>
              <a:srgbClr val="2E6E86"/>
            </a:solidFill>
            <a:prstDash val="dot"/>
            <a:round/>
            <a:headEnd type="none" w="med" len="med"/>
            <a:tailEnd type="none" w="med" len="med"/>
          </a:ln>
        </p:spPr>
      </p:cxnSp>
      <p:sp>
        <p:nvSpPr>
          <p:cNvPr id="1344" name="Google Shape;1344;p174"/>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34</a:t>
            </a:fld>
            <a:endParaRPr/>
          </a:p>
        </p:txBody>
      </p:sp>
      <p:sp>
        <p:nvSpPr>
          <p:cNvPr id="1345" name="Google Shape;1345;p174"/>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chemeClr val="accent3"/>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75"/>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35</a:t>
            </a:fld>
            <a:endParaRPr sz="800">
              <a:solidFill>
                <a:schemeClr val="lt1"/>
              </a:solidFill>
            </a:endParaRPr>
          </a:p>
        </p:txBody>
      </p:sp>
      <p:grpSp>
        <p:nvGrpSpPr>
          <p:cNvPr id="1351" name="Google Shape;1351;p175"/>
          <p:cNvGrpSpPr/>
          <p:nvPr/>
        </p:nvGrpSpPr>
        <p:grpSpPr>
          <a:xfrm>
            <a:off x="743100" y="1310700"/>
            <a:ext cx="1352400" cy="2429875"/>
            <a:chOff x="590700" y="701100"/>
            <a:chExt cx="1352400" cy="2429875"/>
          </a:xfrm>
        </p:grpSpPr>
        <p:pic>
          <p:nvPicPr>
            <p:cNvPr id="1352" name="Google Shape;1352;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37163" y="701100"/>
              <a:ext cx="966474" cy="966474"/>
            </a:xfrm>
            <a:prstGeom prst="rect">
              <a:avLst/>
            </a:prstGeom>
            <a:noFill/>
            <a:ln>
              <a:noFill/>
            </a:ln>
          </p:spPr>
        </p:pic>
        <p:cxnSp>
          <p:nvCxnSpPr>
            <p:cNvPr id="1353" name="Google Shape;1353;p175"/>
            <p:cNvCxnSpPr/>
            <p:nvPr/>
          </p:nvCxnSpPr>
          <p:spPr>
            <a:xfrm>
              <a:off x="686550"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354" name="Google Shape;1354;p175"/>
            <p:cNvSpPr txBox="1"/>
            <p:nvPr/>
          </p:nvSpPr>
          <p:spPr>
            <a:xfrm>
              <a:off x="716700"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DISCOVER</a:t>
              </a:r>
              <a:endParaRPr b="1">
                <a:solidFill>
                  <a:srgbClr val="740B0B"/>
                </a:solidFill>
                <a:latin typeface="Barlow Condensed"/>
                <a:ea typeface="Barlow Condensed"/>
                <a:cs typeface="Barlow Condensed"/>
                <a:sym typeface="Barlow Condensed"/>
              </a:endParaRPr>
            </a:p>
          </p:txBody>
        </p:sp>
        <p:sp>
          <p:nvSpPr>
            <p:cNvPr id="1355" name="Google Shape;1355;p175"/>
            <p:cNvSpPr txBox="1"/>
            <p:nvPr/>
          </p:nvSpPr>
          <p:spPr>
            <a:xfrm>
              <a:off x="590700" y="2234275"/>
              <a:ext cx="1352400" cy="89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latin typeface="Barlow"/>
                  <a:ea typeface="Barlow"/>
                  <a:cs typeface="Barlow"/>
                  <a:sym typeface="Barlow"/>
                </a:rPr>
                <a:t>In discovery, we’ll review project goals, timelines, and dive into your brand voice, data set-up, and more. </a:t>
              </a:r>
              <a:br>
                <a:rPr lang="en" sz="700">
                  <a:latin typeface="Barlow"/>
                  <a:ea typeface="Barlow"/>
                  <a:cs typeface="Barlow"/>
                  <a:sym typeface="Barlow"/>
                </a:rPr>
              </a:br>
              <a:br>
                <a:rPr lang="en" sz="700">
                  <a:latin typeface="Barlow"/>
                  <a:ea typeface="Barlow"/>
                  <a:cs typeface="Barlow"/>
                  <a:sym typeface="Barlow"/>
                </a:rPr>
              </a:br>
              <a:endParaRPr sz="600">
                <a:solidFill>
                  <a:srgbClr val="4B4B4B"/>
                </a:solidFill>
                <a:latin typeface="Barlow"/>
                <a:ea typeface="Barlow"/>
                <a:cs typeface="Barlow"/>
                <a:sym typeface="Barlow"/>
              </a:endParaRPr>
            </a:p>
          </p:txBody>
        </p:sp>
      </p:grpSp>
      <p:grpSp>
        <p:nvGrpSpPr>
          <p:cNvPr id="1356" name="Google Shape;1356;p175"/>
          <p:cNvGrpSpPr/>
          <p:nvPr/>
        </p:nvGrpSpPr>
        <p:grpSpPr>
          <a:xfrm>
            <a:off x="2247900" y="1310700"/>
            <a:ext cx="1487100" cy="2536075"/>
            <a:chOff x="2062075" y="701100"/>
            <a:chExt cx="1487100" cy="2536075"/>
          </a:xfrm>
        </p:grpSpPr>
        <p:pic>
          <p:nvPicPr>
            <p:cNvPr id="1357" name="Google Shape;1357;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14213" y="701100"/>
              <a:ext cx="966474" cy="966474"/>
            </a:xfrm>
            <a:prstGeom prst="rect">
              <a:avLst/>
            </a:prstGeom>
            <a:noFill/>
            <a:ln>
              <a:noFill/>
            </a:ln>
          </p:spPr>
        </p:pic>
        <p:cxnSp>
          <p:nvCxnSpPr>
            <p:cNvPr id="1358" name="Google Shape;1358;p175"/>
            <p:cNvCxnSpPr/>
            <p:nvPr/>
          </p:nvCxnSpPr>
          <p:spPr>
            <a:xfrm>
              <a:off x="2263600"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359" name="Google Shape;1359;p175"/>
            <p:cNvSpPr txBox="1"/>
            <p:nvPr/>
          </p:nvSpPr>
          <p:spPr>
            <a:xfrm>
              <a:off x="2293750"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STRATEGIZE</a:t>
              </a:r>
              <a:endParaRPr b="1">
                <a:solidFill>
                  <a:srgbClr val="740B0B"/>
                </a:solidFill>
                <a:latin typeface="Barlow Condensed"/>
                <a:ea typeface="Barlow Condensed"/>
                <a:cs typeface="Barlow Condensed"/>
                <a:sym typeface="Barlow Condensed"/>
              </a:endParaRPr>
            </a:p>
          </p:txBody>
        </p:sp>
        <p:sp>
          <p:nvSpPr>
            <p:cNvPr id="1360" name="Google Shape;1360;p175"/>
            <p:cNvSpPr txBox="1"/>
            <p:nvPr/>
          </p:nvSpPr>
          <p:spPr>
            <a:xfrm>
              <a:off x="2062075" y="2234275"/>
              <a:ext cx="1487100" cy="100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latin typeface="Barlow"/>
                  <a:ea typeface="Barlow"/>
                  <a:cs typeface="Barlow"/>
                  <a:sym typeface="Barlow"/>
                </a:rPr>
                <a:t>We’ll derive insight from the Discovery process and create a custom, tailored Student Search Strategy for you. </a:t>
              </a:r>
              <a:br>
                <a:rPr lang="en" sz="700">
                  <a:latin typeface="Barlow"/>
                  <a:ea typeface="Barlow"/>
                  <a:cs typeface="Barlow"/>
                  <a:sym typeface="Barlow"/>
                </a:rPr>
              </a:br>
              <a:br>
                <a:rPr lang="en" sz="700">
                  <a:latin typeface="Barlow"/>
                  <a:ea typeface="Barlow"/>
                  <a:cs typeface="Barlow"/>
                  <a:sym typeface="Barlow"/>
                </a:rPr>
              </a:br>
              <a:endParaRPr sz="600">
                <a:solidFill>
                  <a:srgbClr val="4B4B4B"/>
                </a:solidFill>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grpSp>
      <p:cxnSp>
        <p:nvCxnSpPr>
          <p:cNvPr id="1361" name="Google Shape;1361;p175"/>
          <p:cNvCxnSpPr/>
          <p:nvPr/>
        </p:nvCxnSpPr>
        <p:spPr>
          <a:xfrm>
            <a:off x="4059900" y="2790893"/>
            <a:ext cx="1067700" cy="0"/>
          </a:xfrm>
          <a:prstGeom prst="straightConnector1">
            <a:avLst/>
          </a:prstGeom>
          <a:noFill/>
          <a:ln w="9525" cap="flat" cmpd="sng">
            <a:solidFill>
              <a:srgbClr val="E3A90C"/>
            </a:solidFill>
            <a:prstDash val="solid"/>
            <a:round/>
            <a:headEnd type="none" w="med" len="med"/>
            <a:tailEnd type="none" w="med" len="med"/>
          </a:ln>
        </p:spPr>
      </p:cxnSp>
      <p:cxnSp>
        <p:nvCxnSpPr>
          <p:cNvPr id="1362" name="Google Shape;1362;p175"/>
          <p:cNvCxnSpPr/>
          <p:nvPr/>
        </p:nvCxnSpPr>
        <p:spPr>
          <a:xfrm>
            <a:off x="7280850" y="2790893"/>
            <a:ext cx="1067700" cy="0"/>
          </a:xfrm>
          <a:prstGeom prst="straightConnector1">
            <a:avLst/>
          </a:prstGeom>
          <a:noFill/>
          <a:ln w="9525" cap="flat" cmpd="sng">
            <a:solidFill>
              <a:srgbClr val="E3A90C"/>
            </a:solidFill>
            <a:prstDash val="solid"/>
            <a:round/>
            <a:headEnd type="none" w="med" len="med"/>
            <a:tailEnd type="none" w="med" len="med"/>
          </a:ln>
        </p:spPr>
      </p:cxnSp>
      <p:pic>
        <p:nvPicPr>
          <p:cNvPr id="1363" name="Google Shape;1363;p17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39312" y="1555224"/>
            <a:ext cx="466975" cy="466975"/>
          </a:xfrm>
          <a:prstGeom prst="rect">
            <a:avLst/>
          </a:prstGeom>
          <a:noFill/>
          <a:ln>
            <a:noFill/>
          </a:ln>
        </p:spPr>
      </p:pic>
      <p:pic>
        <p:nvPicPr>
          <p:cNvPr id="1364" name="Google Shape;1364;p17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769775" y="1575214"/>
            <a:ext cx="427001" cy="427001"/>
          </a:xfrm>
          <a:prstGeom prst="rect">
            <a:avLst/>
          </a:prstGeom>
          <a:noFill/>
          <a:ln>
            <a:noFill/>
          </a:ln>
        </p:spPr>
      </p:pic>
      <p:grpSp>
        <p:nvGrpSpPr>
          <p:cNvPr id="1365" name="Google Shape;1365;p175"/>
          <p:cNvGrpSpPr/>
          <p:nvPr/>
        </p:nvGrpSpPr>
        <p:grpSpPr>
          <a:xfrm>
            <a:off x="3978550" y="1324438"/>
            <a:ext cx="1352400" cy="2522337"/>
            <a:chOff x="3978550" y="1324438"/>
            <a:chExt cx="1352400" cy="2522337"/>
          </a:xfrm>
        </p:grpSpPr>
        <p:pic>
          <p:nvPicPr>
            <p:cNvPr id="1366" name="Google Shape;1366;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110513" y="1324438"/>
              <a:ext cx="966474" cy="966474"/>
            </a:xfrm>
            <a:prstGeom prst="rect">
              <a:avLst/>
            </a:prstGeom>
            <a:noFill/>
            <a:ln>
              <a:noFill/>
            </a:ln>
          </p:spPr>
        </p:pic>
        <p:sp>
          <p:nvSpPr>
            <p:cNvPr id="1367" name="Google Shape;1367;p175"/>
            <p:cNvSpPr txBox="1"/>
            <p:nvPr/>
          </p:nvSpPr>
          <p:spPr>
            <a:xfrm>
              <a:off x="4090050" y="2374163"/>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ACTIVATE</a:t>
              </a:r>
              <a:endParaRPr b="1">
                <a:solidFill>
                  <a:srgbClr val="740B0B"/>
                </a:solidFill>
                <a:latin typeface="Barlow Condensed"/>
                <a:ea typeface="Barlow Condensed"/>
                <a:cs typeface="Barlow Condensed"/>
                <a:sym typeface="Barlow Condensed"/>
              </a:endParaRPr>
            </a:p>
          </p:txBody>
        </p:sp>
        <p:sp>
          <p:nvSpPr>
            <p:cNvPr id="1368" name="Google Shape;1368;p175"/>
            <p:cNvSpPr txBox="1"/>
            <p:nvPr/>
          </p:nvSpPr>
          <p:spPr>
            <a:xfrm>
              <a:off x="3978550" y="2843875"/>
              <a:ext cx="1352400" cy="100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latin typeface="Barlow"/>
                  <a:ea typeface="Barlow"/>
                  <a:cs typeface="Barlow"/>
                  <a:sym typeface="Barlow"/>
                </a:rPr>
                <a:t>We’ll produce persona driven creative assets and then deploy them throughout your enrollment ecosystem.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45720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pic>
          <p:nvPicPr>
            <p:cNvPr id="1369" name="Google Shape;1369;p17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260975" y="1455951"/>
              <a:ext cx="665526" cy="665526"/>
            </a:xfrm>
            <a:prstGeom prst="rect">
              <a:avLst/>
            </a:prstGeom>
            <a:noFill/>
            <a:ln>
              <a:noFill/>
            </a:ln>
          </p:spPr>
        </p:pic>
      </p:grpSp>
      <p:grpSp>
        <p:nvGrpSpPr>
          <p:cNvPr id="1370" name="Google Shape;1370;p175"/>
          <p:cNvGrpSpPr/>
          <p:nvPr/>
        </p:nvGrpSpPr>
        <p:grpSpPr>
          <a:xfrm>
            <a:off x="5574525" y="1310700"/>
            <a:ext cx="1352400" cy="2429875"/>
            <a:chOff x="5574525" y="1310700"/>
            <a:chExt cx="1352400" cy="2429875"/>
          </a:xfrm>
        </p:grpSpPr>
        <p:grpSp>
          <p:nvGrpSpPr>
            <p:cNvPr id="1371" name="Google Shape;1371;p175"/>
            <p:cNvGrpSpPr/>
            <p:nvPr/>
          </p:nvGrpSpPr>
          <p:grpSpPr>
            <a:xfrm>
              <a:off x="5574525" y="1310700"/>
              <a:ext cx="1352400" cy="2429875"/>
              <a:chOff x="5156225" y="701100"/>
              <a:chExt cx="1352400" cy="2429875"/>
            </a:xfrm>
          </p:grpSpPr>
          <p:pic>
            <p:nvPicPr>
              <p:cNvPr id="1372" name="Google Shape;1372;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02688" y="701100"/>
                <a:ext cx="966474" cy="966474"/>
              </a:xfrm>
              <a:prstGeom prst="rect">
                <a:avLst/>
              </a:prstGeom>
              <a:noFill/>
              <a:ln>
                <a:noFill/>
              </a:ln>
            </p:spPr>
          </p:pic>
          <p:cxnSp>
            <p:nvCxnSpPr>
              <p:cNvPr id="1373" name="Google Shape;1373;p175"/>
              <p:cNvCxnSpPr/>
              <p:nvPr/>
            </p:nvCxnSpPr>
            <p:spPr>
              <a:xfrm>
                <a:off x="5252075"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374" name="Google Shape;1374;p175"/>
              <p:cNvSpPr txBox="1"/>
              <p:nvPr/>
            </p:nvSpPr>
            <p:spPr>
              <a:xfrm>
                <a:off x="5282225"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MEASURE</a:t>
                </a:r>
                <a:endParaRPr b="1">
                  <a:solidFill>
                    <a:srgbClr val="740B0B"/>
                  </a:solidFill>
                  <a:latin typeface="Barlow Condensed"/>
                  <a:ea typeface="Barlow Condensed"/>
                  <a:cs typeface="Barlow Condensed"/>
                  <a:sym typeface="Barlow Condensed"/>
                </a:endParaRPr>
              </a:p>
            </p:txBody>
          </p:sp>
          <p:sp>
            <p:nvSpPr>
              <p:cNvPr id="1375" name="Google Shape;1375;p175"/>
              <p:cNvSpPr txBox="1"/>
              <p:nvPr/>
            </p:nvSpPr>
            <p:spPr>
              <a:xfrm>
                <a:off x="5156225" y="2234275"/>
                <a:ext cx="1352400" cy="89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latin typeface="Barlow"/>
                    <a:ea typeface="Barlow"/>
                    <a:cs typeface="Barlow"/>
                    <a:sym typeface="Barlow"/>
                  </a:rPr>
                  <a:t>After deployment we’ll provide you with regular reports and recommendations for campaigns in flight.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45720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grpSp>
        <p:pic>
          <p:nvPicPr>
            <p:cNvPr id="1376" name="Google Shape;1376;p17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970722" y="1555225"/>
              <a:ext cx="467000" cy="467000"/>
            </a:xfrm>
            <a:prstGeom prst="rect">
              <a:avLst/>
            </a:prstGeom>
            <a:noFill/>
            <a:ln>
              <a:noFill/>
            </a:ln>
          </p:spPr>
        </p:pic>
      </p:grpSp>
      <p:grpSp>
        <p:nvGrpSpPr>
          <p:cNvPr id="1377" name="Google Shape;1377;p175"/>
          <p:cNvGrpSpPr/>
          <p:nvPr/>
        </p:nvGrpSpPr>
        <p:grpSpPr>
          <a:xfrm>
            <a:off x="7170500" y="1324438"/>
            <a:ext cx="1352400" cy="2416137"/>
            <a:chOff x="7170500" y="1324438"/>
            <a:chExt cx="1352400" cy="2416137"/>
          </a:xfrm>
        </p:grpSpPr>
        <p:pic>
          <p:nvPicPr>
            <p:cNvPr id="1378" name="Google Shape;1378;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331463" y="1324438"/>
              <a:ext cx="966474" cy="966474"/>
            </a:xfrm>
            <a:prstGeom prst="rect">
              <a:avLst/>
            </a:prstGeom>
            <a:noFill/>
            <a:ln>
              <a:noFill/>
            </a:ln>
          </p:spPr>
        </p:pic>
        <p:sp>
          <p:nvSpPr>
            <p:cNvPr id="1379" name="Google Shape;1379;p175"/>
            <p:cNvSpPr txBox="1"/>
            <p:nvPr/>
          </p:nvSpPr>
          <p:spPr>
            <a:xfrm>
              <a:off x="7311000" y="2374163"/>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OPTIMIZE</a:t>
              </a:r>
              <a:endParaRPr b="1">
                <a:solidFill>
                  <a:srgbClr val="740B0B"/>
                </a:solidFill>
                <a:latin typeface="Barlow Condensed"/>
                <a:ea typeface="Barlow Condensed"/>
                <a:cs typeface="Barlow Condensed"/>
                <a:sym typeface="Barlow Condensed"/>
              </a:endParaRPr>
            </a:p>
          </p:txBody>
        </p:sp>
        <p:sp>
          <p:nvSpPr>
            <p:cNvPr id="1380" name="Google Shape;1380;p175"/>
            <p:cNvSpPr txBox="1"/>
            <p:nvPr/>
          </p:nvSpPr>
          <p:spPr>
            <a:xfrm>
              <a:off x="7170500" y="2843875"/>
              <a:ext cx="1352400" cy="89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latin typeface="Barlow"/>
                  <a:ea typeface="Barlow"/>
                  <a:cs typeface="Barlow"/>
                  <a:sym typeface="Barlow"/>
                </a:rPr>
                <a:t>Iterative improvement is essential to maximizing your efforts over time. We will provide ongoing consultation.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pic>
          <p:nvPicPr>
            <p:cNvPr id="1381" name="Google Shape;1381;p17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499169" y="1455962"/>
              <a:ext cx="665526" cy="665526"/>
            </a:xfrm>
            <a:prstGeom prst="rect">
              <a:avLst/>
            </a:prstGeom>
            <a:noFill/>
            <a:ln>
              <a:noFill/>
            </a:ln>
          </p:spPr>
        </p:pic>
      </p:grpSp>
      <p:sp>
        <p:nvSpPr>
          <p:cNvPr id="1382" name="Google Shape;1382;p175"/>
          <p:cNvSpPr txBox="1"/>
          <p:nvPr/>
        </p:nvSpPr>
        <p:spPr>
          <a:xfrm>
            <a:off x="813675" y="57950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Our Proposed Process</a:t>
            </a:r>
            <a:endParaRPr sz="2400">
              <a:solidFill>
                <a:schemeClr val="dk1"/>
              </a:solidFill>
              <a:latin typeface="DM Serif Display"/>
              <a:ea typeface="DM Serif Display"/>
              <a:cs typeface="DM Serif Display"/>
              <a:sym typeface="DM Serif Display"/>
            </a:endParaRPr>
          </a:p>
        </p:txBody>
      </p:sp>
      <p:sp>
        <p:nvSpPr>
          <p:cNvPr id="1383" name="Google Shape;1383;p175"/>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35</a:t>
            </a:fld>
            <a:endParaRPr/>
          </a:p>
        </p:txBody>
      </p:sp>
      <p:sp>
        <p:nvSpPr>
          <p:cNvPr id="1384" name="Google Shape;1384;p175"/>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76"/>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36</a:t>
            </a:fld>
            <a:endParaRPr sz="800">
              <a:solidFill>
                <a:schemeClr val="lt1"/>
              </a:solidFill>
            </a:endParaRPr>
          </a:p>
        </p:txBody>
      </p:sp>
      <p:grpSp>
        <p:nvGrpSpPr>
          <p:cNvPr id="1390" name="Google Shape;1390;p176"/>
          <p:cNvGrpSpPr/>
          <p:nvPr/>
        </p:nvGrpSpPr>
        <p:grpSpPr>
          <a:xfrm>
            <a:off x="819300" y="1310700"/>
            <a:ext cx="1352400" cy="2429875"/>
            <a:chOff x="590700" y="701100"/>
            <a:chExt cx="1352400" cy="2429875"/>
          </a:xfrm>
        </p:grpSpPr>
        <p:pic>
          <p:nvPicPr>
            <p:cNvPr id="1391" name="Google Shape;1391;p17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37163" y="701100"/>
              <a:ext cx="966474" cy="966474"/>
            </a:xfrm>
            <a:prstGeom prst="rect">
              <a:avLst/>
            </a:prstGeom>
            <a:noFill/>
            <a:ln>
              <a:noFill/>
            </a:ln>
          </p:spPr>
        </p:pic>
        <p:cxnSp>
          <p:nvCxnSpPr>
            <p:cNvPr id="1392" name="Google Shape;1392;p176"/>
            <p:cNvCxnSpPr/>
            <p:nvPr/>
          </p:nvCxnSpPr>
          <p:spPr>
            <a:xfrm>
              <a:off x="686550"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393" name="Google Shape;1393;p176"/>
            <p:cNvSpPr txBox="1"/>
            <p:nvPr/>
          </p:nvSpPr>
          <p:spPr>
            <a:xfrm>
              <a:off x="716700"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DISCOVER</a:t>
              </a:r>
              <a:endParaRPr b="1">
                <a:solidFill>
                  <a:srgbClr val="740B0B"/>
                </a:solidFill>
                <a:latin typeface="Barlow Condensed"/>
                <a:ea typeface="Barlow Condensed"/>
                <a:cs typeface="Barlow Condensed"/>
                <a:sym typeface="Barlow Condensed"/>
              </a:endParaRPr>
            </a:p>
          </p:txBody>
        </p:sp>
        <p:sp>
          <p:nvSpPr>
            <p:cNvPr id="1394" name="Google Shape;1394;p176"/>
            <p:cNvSpPr txBox="1"/>
            <p:nvPr/>
          </p:nvSpPr>
          <p:spPr>
            <a:xfrm>
              <a:off x="590700" y="2234275"/>
              <a:ext cx="1352400" cy="896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00">
                  <a:latin typeface="Barlow"/>
                  <a:ea typeface="Barlow"/>
                  <a:cs typeface="Barlow"/>
                  <a:sym typeface="Barlow"/>
                </a:rPr>
                <a:t>In discovery, we’ll review project goals, timelines, and dive into your brand voice, data set-up, and more. </a:t>
              </a:r>
              <a:br>
                <a:rPr lang="en" sz="700">
                  <a:latin typeface="Barlow"/>
                  <a:ea typeface="Barlow"/>
                  <a:cs typeface="Barlow"/>
                  <a:sym typeface="Barlow"/>
                </a:rPr>
              </a:br>
              <a:br>
                <a:rPr lang="en" sz="700">
                  <a:latin typeface="Barlow"/>
                  <a:ea typeface="Barlow"/>
                  <a:cs typeface="Barlow"/>
                  <a:sym typeface="Barlow"/>
                </a:rPr>
              </a:br>
              <a:endParaRPr sz="600">
                <a:solidFill>
                  <a:srgbClr val="4B4B4B"/>
                </a:solidFill>
                <a:latin typeface="Barlow"/>
                <a:ea typeface="Barlow"/>
                <a:cs typeface="Barlow"/>
                <a:sym typeface="Barlow"/>
              </a:endParaRPr>
            </a:p>
          </p:txBody>
        </p:sp>
      </p:grpSp>
      <p:pic>
        <p:nvPicPr>
          <p:cNvPr id="1395" name="Google Shape;1395;p17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15512" y="1555224"/>
            <a:ext cx="466975" cy="466975"/>
          </a:xfrm>
          <a:prstGeom prst="rect">
            <a:avLst/>
          </a:prstGeom>
          <a:noFill/>
          <a:ln>
            <a:noFill/>
          </a:ln>
        </p:spPr>
      </p:pic>
      <p:sp>
        <p:nvSpPr>
          <p:cNvPr id="1396" name="Google Shape;1396;p176"/>
          <p:cNvSpPr txBox="1"/>
          <p:nvPr/>
        </p:nvSpPr>
        <p:spPr>
          <a:xfrm>
            <a:off x="813675" y="57950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Proposed Project Plan</a:t>
            </a:r>
            <a:endParaRPr sz="2400">
              <a:solidFill>
                <a:schemeClr val="dk1"/>
              </a:solidFill>
              <a:latin typeface="DM Serif Display"/>
              <a:ea typeface="DM Serif Display"/>
              <a:cs typeface="DM Serif Display"/>
              <a:sym typeface="DM Serif Display"/>
            </a:endParaRPr>
          </a:p>
        </p:txBody>
      </p:sp>
      <p:sp>
        <p:nvSpPr>
          <p:cNvPr id="1397" name="Google Shape;1397;p176"/>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36</a:t>
            </a:fld>
            <a:endParaRPr/>
          </a:p>
        </p:txBody>
      </p:sp>
      <p:sp>
        <p:nvSpPr>
          <p:cNvPr id="1398" name="Google Shape;1398;p176"/>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399" name="Google Shape;1399;p176"/>
          <p:cNvSpPr txBox="1"/>
          <p:nvPr/>
        </p:nvSpPr>
        <p:spPr>
          <a:xfrm>
            <a:off x="2923350" y="1310700"/>
            <a:ext cx="5533500" cy="3170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In the Discover Phase, we will:</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Analyze historical data </a:t>
            </a:r>
            <a:r>
              <a:rPr lang="en" sz="1500">
                <a:solidFill>
                  <a:srgbClr val="212121"/>
                </a:solidFill>
                <a:latin typeface="Barlow"/>
                <a:ea typeface="Barlow"/>
                <a:cs typeface="Barlow"/>
                <a:sym typeface="Barlow"/>
              </a:rPr>
              <a:t>to inform Market Opportunity Index, Carnegie Motivators, and name buy strategy</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Discuss enrollment goals and target markets </a:t>
            </a:r>
            <a:r>
              <a:rPr lang="en" sz="1500">
                <a:solidFill>
                  <a:srgbClr val="212121"/>
                </a:solidFill>
                <a:latin typeface="Barlow"/>
                <a:ea typeface="Barlow"/>
                <a:cs typeface="Barlow"/>
                <a:sym typeface="Barlow"/>
              </a:rPr>
              <a:t>which will influence name buys and communication plans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Access and explore University Name State’s Slate instance </a:t>
            </a:r>
            <a:r>
              <a:rPr lang="en" sz="1500">
                <a:solidFill>
                  <a:srgbClr val="212121"/>
                </a:solidFill>
                <a:latin typeface="Barlow"/>
                <a:ea typeface="Barlow"/>
                <a:cs typeface="Barlow"/>
                <a:sym typeface="Barlow"/>
              </a:rPr>
              <a:t>to prepare for set up of email campaigns, reporting and more</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Review University Name State’s branding guidelines</a:t>
            </a:r>
            <a:r>
              <a:rPr lang="en" sz="1500">
                <a:solidFill>
                  <a:srgbClr val="212121"/>
                </a:solidFill>
                <a:latin typeface="Barlow"/>
                <a:ea typeface="Barlow"/>
                <a:cs typeface="Barlow"/>
                <a:sym typeface="Barlow"/>
              </a:rPr>
              <a:t> and past enrollment collateral, which will be thoroughly incorporated into all creative work</a:t>
            </a:r>
            <a:endParaRPr sz="1300">
              <a:solidFill>
                <a:schemeClr val="dk1"/>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77"/>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37</a:t>
            </a:fld>
            <a:endParaRPr sz="800">
              <a:solidFill>
                <a:schemeClr val="lt1"/>
              </a:solidFill>
            </a:endParaRPr>
          </a:p>
        </p:txBody>
      </p:sp>
      <p:grpSp>
        <p:nvGrpSpPr>
          <p:cNvPr id="1405" name="Google Shape;1405;p177"/>
          <p:cNvGrpSpPr/>
          <p:nvPr/>
        </p:nvGrpSpPr>
        <p:grpSpPr>
          <a:xfrm>
            <a:off x="723575" y="1303713"/>
            <a:ext cx="1487100" cy="2536075"/>
            <a:chOff x="2062075" y="701100"/>
            <a:chExt cx="1487100" cy="2536075"/>
          </a:xfrm>
        </p:grpSpPr>
        <p:pic>
          <p:nvPicPr>
            <p:cNvPr id="1406" name="Google Shape;1406;p17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14213" y="701100"/>
              <a:ext cx="966474" cy="966474"/>
            </a:xfrm>
            <a:prstGeom prst="rect">
              <a:avLst/>
            </a:prstGeom>
            <a:noFill/>
            <a:ln>
              <a:noFill/>
            </a:ln>
          </p:spPr>
        </p:pic>
        <p:cxnSp>
          <p:nvCxnSpPr>
            <p:cNvPr id="1407" name="Google Shape;1407;p177"/>
            <p:cNvCxnSpPr/>
            <p:nvPr/>
          </p:nvCxnSpPr>
          <p:spPr>
            <a:xfrm>
              <a:off x="2263600"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408" name="Google Shape;1408;p177"/>
            <p:cNvSpPr txBox="1"/>
            <p:nvPr/>
          </p:nvSpPr>
          <p:spPr>
            <a:xfrm>
              <a:off x="2293750"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STRATEGIZE</a:t>
              </a:r>
              <a:endParaRPr b="1">
                <a:solidFill>
                  <a:srgbClr val="740B0B"/>
                </a:solidFill>
                <a:latin typeface="Barlow Condensed"/>
                <a:ea typeface="Barlow Condensed"/>
                <a:cs typeface="Barlow Condensed"/>
                <a:sym typeface="Barlow Condensed"/>
              </a:endParaRPr>
            </a:p>
          </p:txBody>
        </p:sp>
        <p:sp>
          <p:nvSpPr>
            <p:cNvPr id="1409" name="Google Shape;1409;p177"/>
            <p:cNvSpPr txBox="1"/>
            <p:nvPr/>
          </p:nvSpPr>
          <p:spPr>
            <a:xfrm>
              <a:off x="2062075" y="2234275"/>
              <a:ext cx="1487100" cy="1002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00">
                  <a:latin typeface="Barlow"/>
                  <a:ea typeface="Barlow"/>
                  <a:cs typeface="Barlow"/>
                  <a:sym typeface="Barlow"/>
                </a:rPr>
                <a:t>We’ll derive insight from the Discovery process and create a custom, tailored Student Search Strategy for you. </a:t>
              </a:r>
              <a:br>
                <a:rPr lang="en" sz="700">
                  <a:latin typeface="Barlow"/>
                  <a:ea typeface="Barlow"/>
                  <a:cs typeface="Barlow"/>
                  <a:sym typeface="Barlow"/>
                </a:rPr>
              </a:br>
              <a:br>
                <a:rPr lang="en" sz="700">
                  <a:latin typeface="Barlow"/>
                  <a:ea typeface="Barlow"/>
                  <a:cs typeface="Barlow"/>
                  <a:sym typeface="Barlow"/>
                </a:rPr>
              </a:br>
              <a:endParaRPr sz="600">
                <a:solidFill>
                  <a:srgbClr val="4B4B4B"/>
                </a:solidFill>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grpSp>
      <p:pic>
        <p:nvPicPr>
          <p:cNvPr id="1410" name="Google Shape;1410;p17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253625" y="1575214"/>
            <a:ext cx="427001" cy="427001"/>
          </a:xfrm>
          <a:prstGeom prst="rect">
            <a:avLst/>
          </a:prstGeom>
          <a:noFill/>
          <a:ln>
            <a:noFill/>
          </a:ln>
        </p:spPr>
      </p:pic>
      <p:sp>
        <p:nvSpPr>
          <p:cNvPr id="1411" name="Google Shape;1411;p177"/>
          <p:cNvSpPr txBox="1"/>
          <p:nvPr/>
        </p:nvSpPr>
        <p:spPr>
          <a:xfrm>
            <a:off x="813675" y="57950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Proposed Project Plan</a:t>
            </a:r>
            <a:endParaRPr sz="2400">
              <a:solidFill>
                <a:schemeClr val="dk1"/>
              </a:solidFill>
              <a:latin typeface="DM Serif Display"/>
              <a:ea typeface="DM Serif Display"/>
              <a:cs typeface="DM Serif Display"/>
              <a:sym typeface="DM Serif Display"/>
            </a:endParaRPr>
          </a:p>
        </p:txBody>
      </p:sp>
      <p:sp>
        <p:nvSpPr>
          <p:cNvPr id="1412" name="Google Shape;1412;p177"/>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37</a:t>
            </a:fld>
            <a:endParaRPr/>
          </a:p>
        </p:txBody>
      </p:sp>
      <p:sp>
        <p:nvSpPr>
          <p:cNvPr id="1413" name="Google Shape;1413;p177"/>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414" name="Google Shape;1414;p177"/>
          <p:cNvSpPr txBox="1"/>
          <p:nvPr/>
        </p:nvSpPr>
        <p:spPr>
          <a:xfrm>
            <a:off x="2923350" y="1310700"/>
            <a:ext cx="5533500" cy="2447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In the Strategize Phase, we will:</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Collaborate to create communication plans </a:t>
            </a:r>
            <a:r>
              <a:rPr lang="en" sz="1500">
                <a:solidFill>
                  <a:srgbClr val="212121"/>
                </a:solidFill>
                <a:latin typeface="Barlow"/>
                <a:ea typeface="Barlow"/>
                <a:cs typeface="Barlow"/>
                <a:sym typeface="Barlow"/>
              </a:rPr>
              <a:t>for drip email campaigns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Review the Enrollment and Lead Sourcing Strategy</a:t>
            </a:r>
            <a:r>
              <a:rPr lang="en" sz="1500">
                <a:solidFill>
                  <a:srgbClr val="212121"/>
                </a:solidFill>
                <a:latin typeface="Barlow"/>
                <a:ea typeface="Barlow"/>
                <a:cs typeface="Barlow"/>
                <a:sym typeface="Barlow"/>
              </a:rPr>
              <a:t> analysis and report</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Share insights</a:t>
            </a:r>
            <a:r>
              <a:rPr lang="en" sz="1500">
                <a:solidFill>
                  <a:srgbClr val="212121"/>
                </a:solidFill>
                <a:latin typeface="Barlow"/>
                <a:ea typeface="Barlow"/>
                <a:cs typeface="Barlow"/>
                <a:sym typeface="Barlow"/>
              </a:rPr>
              <a:t> gained from the Market Opportunity Index and Carnegie Motivators </a:t>
            </a:r>
            <a:endParaRPr sz="1500">
              <a:solidFill>
                <a:srgbClr val="212121"/>
              </a:solidFill>
              <a:latin typeface="Barlow"/>
              <a:ea typeface="Barlow"/>
              <a:cs typeface="Barlow"/>
              <a:sym typeface="Barlow"/>
            </a:endParaRPr>
          </a:p>
          <a:p>
            <a:pPr marL="0" lvl="0" indent="0" algn="l" rtl="0">
              <a:spcBef>
                <a:spcPts val="0"/>
              </a:spcBef>
              <a:spcAft>
                <a:spcPts val="0"/>
              </a:spcAft>
              <a:buNone/>
            </a:pPr>
            <a:endParaRPr sz="1300" b="1">
              <a:solidFill>
                <a:schemeClr val="dk1"/>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78"/>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38</a:t>
            </a:fld>
            <a:endParaRPr sz="800">
              <a:solidFill>
                <a:schemeClr val="lt1"/>
              </a:solidFill>
            </a:endParaRPr>
          </a:p>
        </p:txBody>
      </p:sp>
      <p:sp>
        <p:nvSpPr>
          <p:cNvPr id="1420" name="Google Shape;1420;p178"/>
          <p:cNvSpPr txBox="1"/>
          <p:nvPr/>
        </p:nvSpPr>
        <p:spPr>
          <a:xfrm>
            <a:off x="813675" y="57950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Proposed Project Plan</a:t>
            </a:r>
            <a:endParaRPr sz="2400">
              <a:solidFill>
                <a:schemeClr val="dk1"/>
              </a:solidFill>
              <a:latin typeface="DM Serif Display"/>
              <a:ea typeface="DM Serif Display"/>
              <a:cs typeface="DM Serif Display"/>
              <a:sym typeface="DM Serif Display"/>
            </a:endParaRPr>
          </a:p>
        </p:txBody>
      </p:sp>
      <p:sp>
        <p:nvSpPr>
          <p:cNvPr id="1421" name="Google Shape;1421;p178"/>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38</a:t>
            </a:fld>
            <a:endParaRPr/>
          </a:p>
        </p:txBody>
      </p:sp>
      <p:sp>
        <p:nvSpPr>
          <p:cNvPr id="1422" name="Google Shape;1422;p178"/>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423" name="Google Shape;1423;p178"/>
          <p:cNvSpPr txBox="1"/>
          <p:nvPr/>
        </p:nvSpPr>
        <p:spPr>
          <a:xfrm>
            <a:off x="2923350" y="1310700"/>
            <a:ext cx="5649300" cy="2940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In the Activate Phase, we will:</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Finalize creative designs and Motivator-segmented copy </a:t>
            </a:r>
            <a:r>
              <a:rPr lang="en" sz="1500">
                <a:solidFill>
                  <a:srgbClr val="212121"/>
                </a:solidFill>
                <a:latin typeface="Barlow"/>
                <a:ea typeface="Barlow"/>
                <a:cs typeface="Barlow"/>
                <a:sym typeface="Barlow"/>
              </a:rPr>
              <a:t>to be deployed in email messages, print, and digital ads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Launch</a:t>
            </a:r>
            <a:r>
              <a:rPr lang="en" sz="1500">
                <a:solidFill>
                  <a:srgbClr val="212121"/>
                </a:solidFill>
                <a:latin typeface="Barlow"/>
                <a:ea typeface="Barlow"/>
                <a:cs typeface="Barlow"/>
                <a:sym typeface="Barlow"/>
              </a:rPr>
              <a:t> email drip campaigns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a:solidFill>
                  <a:srgbClr val="212121"/>
                </a:solidFill>
                <a:latin typeface="Barlow"/>
                <a:ea typeface="Barlow"/>
                <a:cs typeface="Barlow"/>
                <a:sym typeface="Barlow"/>
              </a:rPr>
              <a:t>Establish name buy cadence and </a:t>
            </a:r>
            <a:r>
              <a:rPr lang="en" sz="1500" b="1">
                <a:solidFill>
                  <a:srgbClr val="212121"/>
                </a:solidFill>
                <a:latin typeface="Barlow"/>
                <a:ea typeface="Barlow"/>
                <a:cs typeface="Barlow"/>
                <a:sym typeface="Barlow"/>
              </a:rPr>
              <a:t>add new prospects into campaigns</a:t>
            </a:r>
            <a:endParaRPr sz="1500" b="1">
              <a:solidFill>
                <a:srgbClr val="212121"/>
              </a:solidFill>
              <a:latin typeface="Barlow"/>
              <a:ea typeface="Barlow"/>
              <a:cs typeface="Barlow"/>
              <a:sym typeface="Barlow"/>
            </a:endParaRPr>
          </a:p>
          <a:p>
            <a:pPr marL="457200" lvl="0" indent="0" algn="l" rtl="0">
              <a:spcBef>
                <a:spcPts val="0"/>
              </a:spcBef>
              <a:spcAft>
                <a:spcPts val="0"/>
              </a:spcAft>
              <a:buNone/>
            </a:pPr>
            <a:endParaRPr sz="1500" b="1">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Automate the import/export of student data</a:t>
            </a:r>
            <a:r>
              <a:rPr lang="en" sz="1500">
                <a:solidFill>
                  <a:srgbClr val="212121"/>
                </a:solidFill>
                <a:latin typeface="Barlow"/>
                <a:ea typeface="Barlow"/>
                <a:cs typeface="Barlow"/>
                <a:sym typeface="Barlow"/>
              </a:rPr>
              <a:t> through </a:t>
            </a:r>
            <a:br>
              <a:rPr lang="en" sz="1500">
                <a:solidFill>
                  <a:srgbClr val="212121"/>
                </a:solidFill>
                <a:latin typeface="Barlow"/>
                <a:ea typeface="Barlow"/>
                <a:cs typeface="Barlow"/>
                <a:sym typeface="Barlow"/>
              </a:rPr>
            </a:br>
            <a:r>
              <a:rPr lang="en" sz="1500">
                <a:solidFill>
                  <a:srgbClr val="212121"/>
                </a:solidFill>
                <a:latin typeface="Barlow"/>
                <a:ea typeface="Barlow"/>
                <a:cs typeface="Barlow"/>
                <a:sym typeface="Barlow"/>
              </a:rPr>
              <a:t>University Name State’s Slate instance to streamline lead acquisition and Clarity marketing attribution</a:t>
            </a:r>
            <a:endParaRPr sz="1300" b="1">
              <a:solidFill>
                <a:schemeClr val="dk1"/>
              </a:solidFill>
              <a:latin typeface="Barlow"/>
              <a:ea typeface="Barlow"/>
              <a:cs typeface="Barlow"/>
              <a:sym typeface="Barlow"/>
            </a:endParaRPr>
          </a:p>
        </p:txBody>
      </p:sp>
      <p:grpSp>
        <p:nvGrpSpPr>
          <p:cNvPr id="1424" name="Google Shape;1424;p178"/>
          <p:cNvGrpSpPr/>
          <p:nvPr/>
        </p:nvGrpSpPr>
        <p:grpSpPr>
          <a:xfrm>
            <a:off x="858950" y="1310575"/>
            <a:ext cx="1352400" cy="2522337"/>
            <a:chOff x="3978550" y="1324438"/>
            <a:chExt cx="1352400" cy="2522337"/>
          </a:xfrm>
        </p:grpSpPr>
        <p:pic>
          <p:nvPicPr>
            <p:cNvPr id="1425" name="Google Shape;1425;p1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110513" y="1324438"/>
              <a:ext cx="966474" cy="966474"/>
            </a:xfrm>
            <a:prstGeom prst="rect">
              <a:avLst/>
            </a:prstGeom>
            <a:noFill/>
            <a:ln>
              <a:noFill/>
            </a:ln>
          </p:spPr>
        </p:pic>
        <p:sp>
          <p:nvSpPr>
            <p:cNvPr id="1426" name="Google Shape;1426;p178"/>
            <p:cNvSpPr txBox="1"/>
            <p:nvPr/>
          </p:nvSpPr>
          <p:spPr>
            <a:xfrm>
              <a:off x="4090050" y="2374163"/>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ACTIVATE</a:t>
              </a:r>
              <a:endParaRPr b="1">
                <a:solidFill>
                  <a:srgbClr val="740B0B"/>
                </a:solidFill>
                <a:latin typeface="Barlow Condensed"/>
                <a:ea typeface="Barlow Condensed"/>
                <a:cs typeface="Barlow Condensed"/>
                <a:sym typeface="Barlow Condensed"/>
              </a:endParaRPr>
            </a:p>
          </p:txBody>
        </p:sp>
        <p:sp>
          <p:nvSpPr>
            <p:cNvPr id="1427" name="Google Shape;1427;p178"/>
            <p:cNvSpPr txBox="1"/>
            <p:nvPr/>
          </p:nvSpPr>
          <p:spPr>
            <a:xfrm>
              <a:off x="3978550" y="2843875"/>
              <a:ext cx="1352400" cy="1002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00">
                  <a:latin typeface="Barlow"/>
                  <a:ea typeface="Barlow"/>
                  <a:cs typeface="Barlow"/>
                  <a:sym typeface="Barlow"/>
                </a:rPr>
                <a:t>We’ll produce persona driven creative assets and then deploy them throughout your enrollment ecosystem.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45720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pic>
          <p:nvPicPr>
            <p:cNvPr id="1428" name="Google Shape;1428;p17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60975" y="1455951"/>
              <a:ext cx="665526" cy="665526"/>
            </a:xfrm>
            <a:prstGeom prst="rect">
              <a:avLst/>
            </a:prstGeom>
            <a:noFill/>
            <a:ln>
              <a:noFill/>
            </a:ln>
          </p:spPr>
        </p:pic>
      </p:grpSp>
      <p:cxnSp>
        <p:nvCxnSpPr>
          <p:cNvPr id="1429" name="Google Shape;1429;p178"/>
          <p:cNvCxnSpPr/>
          <p:nvPr/>
        </p:nvCxnSpPr>
        <p:spPr>
          <a:xfrm>
            <a:off x="1001300" y="2770168"/>
            <a:ext cx="1067700" cy="0"/>
          </a:xfrm>
          <a:prstGeom prst="straightConnector1">
            <a:avLst/>
          </a:prstGeom>
          <a:noFill/>
          <a:ln w="9525" cap="flat" cmpd="sng">
            <a:solidFill>
              <a:srgbClr val="E3A90C"/>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79"/>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39</a:t>
            </a:fld>
            <a:endParaRPr sz="800">
              <a:solidFill>
                <a:schemeClr val="lt1"/>
              </a:solidFill>
            </a:endParaRPr>
          </a:p>
        </p:txBody>
      </p:sp>
      <p:sp>
        <p:nvSpPr>
          <p:cNvPr id="1435" name="Google Shape;1435;p179"/>
          <p:cNvSpPr txBox="1"/>
          <p:nvPr/>
        </p:nvSpPr>
        <p:spPr>
          <a:xfrm>
            <a:off x="813675" y="57950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Proposed Project Plan</a:t>
            </a:r>
            <a:endParaRPr sz="2400">
              <a:solidFill>
                <a:schemeClr val="dk1"/>
              </a:solidFill>
              <a:latin typeface="DM Serif Display"/>
              <a:ea typeface="DM Serif Display"/>
              <a:cs typeface="DM Serif Display"/>
              <a:sym typeface="DM Serif Display"/>
            </a:endParaRPr>
          </a:p>
        </p:txBody>
      </p:sp>
      <p:sp>
        <p:nvSpPr>
          <p:cNvPr id="1436" name="Google Shape;1436;p179"/>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39</a:t>
            </a:fld>
            <a:endParaRPr/>
          </a:p>
        </p:txBody>
      </p:sp>
      <p:sp>
        <p:nvSpPr>
          <p:cNvPr id="1437" name="Google Shape;1437;p179"/>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438" name="Google Shape;1438;p179"/>
          <p:cNvSpPr txBox="1"/>
          <p:nvPr/>
        </p:nvSpPr>
        <p:spPr>
          <a:xfrm>
            <a:off x="3751275" y="1158300"/>
            <a:ext cx="4951200" cy="3617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In the Measure &amp; Optimize Phases, we will:</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a:solidFill>
                  <a:srgbClr val="212121"/>
                </a:solidFill>
                <a:latin typeface="Barlow"/>
                <a:ea typeface="Barlow"/>
                <a:cs typeface="Barlow"/>
                <a:sym typeface="Barlow"/>
              </a:rPr>
              <a:t>Meet monthly with your Enrollment Strategist to </a:t>
            </a:r>
            <a:r>
              <a:rPr lang="en" sz="1500" b="1">
                <a:solidFill>
                  <a:srgbClr val="212121"/>
                </a:solidFill>
                <a:latin typeface="Barlow"/>
                <a:ea typeface="Barlow"/>
                <a:cs typeface="Barlow"/>
                <a:sym typeface="Barlow"/>
              </a:rPr>
              <a:t>discuss list buys</a:t>
            </a:r>
            <a:r>
              <a:rPr lang="en" sz="1500">
                <a:solidFill>
                  <a:srgbClr val="212121"/>
                </a:solidFill>
                <a:latin typeface="Barlow"/>
                <a:ea typeface="Barlow"/>
                <a:cs typeface="Barlow"/>
                <a:sym typeface="Barlow"/>
              </a:rPr>
              <a:t> and overall health of campaign</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a:solidFill>
                  <a:srgbClr val="212121"/>
                </a:solidFill>
                <a:latin typeface="Barlow"/>
                <a:ea typeface="Barlow"/>
                <a:cs typeface="Barlow"/>
                <a:sym typeface="Barlow"/>
              </a:rPr>
              <a:t>Meet biweekly with your Slate Strategist to </a:t>
            </a:r>
            <a:r>
              <a:rPr lang="en" sz="1500" b="1">
                <a:solidFill>
                  <a:srgbClr val="212121"/>
                </a:solidFill>
                <a:latin typeface="Barlow"/>
                <a:ea typeface="Barlow"/>
                <a:cs typeface="Barlow"/>
                <a:sym typeface="Barlow"/>
              </a:rPr>
              <a:t>discuss recent email performance </a:t>
            </a:r>
            <a:r>
              <a:rPr lang="en" sz="1500">
                <a:solidFill>
                  <a:srgbClr val="212121"/>
                </a:solidFill>
                <a:latin typeface="Barlow"/>
                <a:ea typeface="Barlow"/>
                <a:cs typeface="Barlow"/>
                <a:sym typeface="Barlow"/>
              </a:rPr>
              <a:t>and funnel metrics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a:solidFill>
                  <a:srgbClr val="212121"/>
                </a:solidFill>
                <a:latin typeface="Barlow"/>
                <a:ea typeface="Barlow"/>
                <a:cs typeface="Barlow"/>
                <a:sym typeface="Barlow"/>
              </a:rPr>
              <a:t>Regularly </a:t>
            </a:r>
            <a:r>
              <a:rPr lang="en" sz="1500" b="1">
                <a:solidFill>
                  <a:srgbClr val="212121"/>
                </a:solidFill>
                <a:latin typeface="Barlow"/>
                <a:ea typeface="Barlow"/>
                <a:cs typeface="Barlow"/>
                <a:sym typeface="Barlow"/>
              </a:rPr>
              <a:t>monitor campaigns behind the scenes</a:t>
            </a:r>
            <a:r>
              <a:rPr lang="en" sz="1500">
                <a:solidFill>
                  <a:srgbClr val="212121"/>
                </a:solidFill>
                <a:latin typeface="Barlow"/>
                <a:ea typeface="Barlow"/>
                <a:cs typeface="Barlow"/>
                <a:sym typeface="Barlow"/>
              </a:rPr>
              <a:t> and optimize as needed</a:t>
            </a:r>
            <a:endParaRPr sz="1500" b="1">
              <a:solidFill>
                <a:srgbClr val="212121"/>
              </a:solidFill>
              <a:latin typeface="Barlow"/>
              <a:ea typeface="Barlow"/>
              <a:cs typeface="Barlow"/>
              <a:sym typeface="Barlow"/>
            </a:endParaRPr>
          </a:p>
          <a:p>
            <a:pPr marL="457200" lvl="0" indent="0" algn="l" rtl="0">
              <a:spcBef>
                <a:spcPts val="0"/>
              </a:spcBef>
              <a:spcAft>
                <a:spcPts val="0"/>
              </a:spcAft>
              <a:buNone/>
            </a:pPr>
            <a:endParaRPr sz="1100" b="1">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Keep in constant contact to evaluate progress </a:t>
            </a:r>
            <a:r>
              <a:rPr lang="en" sz="1500">
                <a:solidFill>
                  <a:srgbClr val="212121"/>
                </a:solidFill>
                <a:latin typeface="Barlow"/>
                <a:ea typeface="Barlow"/>
                <a:cs typeface="Barlow"/>
                <a:sym typeface="Barlow"/>
              </a:rPr>
              <a:t>toward cycle goals, discussing potential pivots as needed</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Provide high-level metrics for stakeholders</a:t>
            </a:r>
            <a:r>
              <a:rPr lang="en" sz="1500">
                <a:solidFill>
                  <a:srgbClr val="212121"/>
                </a:solidFill>
                <a:latin typeface="Barlow"/>
                <a:ea typeface="Barlow"/>
                <a:cs typeface="Barlow"/>
                <a:sym typeface="Barlow"/>
              </a:rPr>
              <a:t> as needed, including a comprehensive annual campaign review</a:t>
            </a:r>
            <a:endParaRPr sz="1300">
              <a:solidFill>
                <a:schemeClr val="dk1"/>
              </a:solidFill>
              <a:latin typeface="Barlow"/>
              <a:ea typeface="Barlow"/>
              <a:cs typeface="Barlow"/>
              <a:sym typeface="Barlow"/>
            </a:endParaRPr>
          </a:p>
        </p:txBody>
      </p:sp>
      <p:grpSp>
        <p:nvGrpSpPr>
          <p:cNvPr id="1439" name="Google Shape;1439;p179"/>
          <p:cNvGrpSpPr/>
          <p:nvPr/>
        </p:nvGrpSpPr>
        <p:grpSpPr>
          <a:xfrm>
            <a:off x="850125" y="1310700"/>
            <a:ext cx="1352400" cy="2429875"/>
            <a:chOff x="5574525" y="1310700"/>
            <a:chExt cx="1352400" cy="2429875"/>
          </a:xfrm>
        </p:grpSpPr>
        <p:grpSp>
          <p:nvGrpSpPr>
            <p:cNvPr id="1440" name="Google Shape;1440;p179"/>
            <p:cNvGrpSpPr/>
            <p:nvPr/>
          </p:nvGrpSpPr>
          <p:grpSpPr>
            <a:xfrm>
              <a:off x="5574525" y="1310700"/>
              <a:ext cx="1352400" cy="2429875"/>
              <a:chOff x="5156225" y="701100"/>
              <a:chExt cx="1352400" cy="2429875"/>
            </a:xfrm>
          </p:grpSpPr>
          <p:pic>
            <p:nvPicPr>
              <p:cNvPr id="1441" name="Google Shape;1441;p1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02688" y="701100"/>
                <a:ext cx="966474" cy="966474"/>
              </a:xfrm>
              <a:prstGeom prst="rect">
                <a:avLst/>
              </a:prstGeom>
              <a:noFill/>
              <a:ln>
                <a:noFill/>
              </a:ln>
            </p:spPr>
          </p:pic>
          <p:cxnSp>
            <p:nvCxnSpPr>
              <p:cNvPr id="1442" name="Google Shape;1442;p179"/>
              <p:cNvCxnSpPr/>
              <p:nvPr/>
            </p:nvCxnSpPr>
            <p:spPr>
              <a:xfrm>
                <a:off x="5252075" y="2167556"/>
                <a:ext cx="1067700" cy="0"/>
              </a:xfrm>
              <a:prstGeom prst="straightConnector1">
                <a:avLst/>
              </a:prstGeom>
              <a:noFill/>
              <a:ln w="9525" cap="flat" cmpd="sng">
                <a:solidFill>
                  <a:srgbClr val="E3A90C"/>
                </a:solidFill>
                <a:prstDash val="solid"/>
                <a:round/>
                <a:headEnd type="none" w="med" len="med"/>
                <a:tailEnd type="none" w="med" len="med"/>
              </a:ln>
            </p:spPr>
          </p:cxnSp>
          <p:sp>
            <p:nvSpPr>
              <p:cNvPr id="1443" name="Google Shape;1443;p179"/>
              <p:cNvSpPr txBox="1"/>
              <p:nvPr/>
            </p:nvSpPr>
            <p:spPr>
              <a:xfrm>
                <a:off x="5282225" y="1750825"/>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MEASURE</a:t>
                </a:r>
                <a:endParaRPr b="1">
                  <a:solidFill>
                    <a:srgbClr val="740B0B"/>
                  </a:solidFill>
                  <a:latin typeface="Barlow Condensed"/>
                  <a:ea typeface="Barlow Condensed"/>
                  <a:cs typeface="Barlow Condensed"/>
                  <a:sym typeface="Barlow Condensed"/>
                </a:endParaRPr>
              </a:p>
            </p:txBody>
          </p:sp>
          <p:sp>
            <p:nvSpPr>
              <p:cNvPr id="1444" name="Google Shape;1444;p179"/>
              <p:cNvSpPr txBox="1"/>
              <p:nvPr/>
            </p:nvSpPr>
            <p:spPr>
              <a:xfrm>
                <a:off x="5156225" y="2234275"/>
                <a:ext cx="1352400" cy="896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00">
                    <a:latin typeface="Barlow"/>
                    <a:ea typeface="Barlow"/>
                    <a:cs typeface="Barlow"/>
                    <a:sym typeface="Barlow"/>
                  </a:rPr>
                  <a:t>After deployment we’ll provide you with regular reports and recommendations for campaigns in flight.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57150" lvl="0" indent="-95250" algn="l" rtl="0">
                  <a:lnSpc>
                    <a:spcPct val="115000"/>
                  </a:lnSpc>
                  <a:spcBef>
                    <a:spcPts val="0"/>
                  </a:spcBef>
                  <a:spcAft>
                    <a:spcPts val="0"/>
                  </a:spcAft>
                  <a:buClr>
                    <a:srgbClr val="4B4B4B"/>
                  </a:buClr>
                  <a:buSzPts val="600"/>
                  <a:buFont typeface="Barlow"/>
                  <a:buChar char="+"/>
                </a:pPr>
                <a:endParaRPr sz="600">
                  <a:solidFill>
                    <a:srgbClr val="4B4B4B"/>
                  </a:solidFill>
                  <a:latin typeface="Barlow"/>
                  <a:ea typeface="Barlow"/>
                  <a:cs typeface="Barlow"/>
                  <a:sym typeface="Barlow"/>
                </a:endParaRPr>
              </a:p>
            </p:txBody>
          </p:sp>
        </p:grpSp>
        <p:pic>
          <p:nvPicPr>
            <p:cNvPr id="1445" name="Google Shape;1445;p17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970722" y="1555225"/>
              <a:ext cx="467000" cy="467000"/>
            </a:xfrm>
            <a:prstGeom prst="rect">
              <a:avLst/>
            </a:prstGeom>
            <a:noFill/>
            <a:ln>
              <a:noFill/>
            </a:ln>
          </p:spPr>
        </p:pic>
      </p:grpSp>
      <p:grpSp>
        <p:nvGrpSpPr>
          <p:cNvPr id="1446" name="Google Shape;1446;p179"/>
          <p:cNvGrpSpPr/>
          <p:nvPr/>
        </p:nvGrpSpPr>
        <p:grpSpPr>
          <a:xfrm>
            <a:off x="2141300" y="1324438"/>
            <a:ext cx="1352400" cy="2416137"/>
            <a:chOff x="7170500" y="1324438"/>
            <a:chExt cx="1352400" cy="2416137"/>
          </a:xfrm>
        </p:grpSpPr>
        <p:pic>
          <p:nvPicPr>
            <p:cNvPr id="1447" name="Google Shape;1447;p1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331463" y="1324438"/>
              <a:ext cx="966474" cy="966474"/>
            </a:xfrm>
            <a:prstGeom prst="rect">
              <a:avLst/>
            </a:prstGeom>
            <a:noFill/>
            <a:ln>
              <a:noFill/>
            </a:ln>
          </p:spPr>
        </p:pic>
        <p:sp>
          <p:nvSpPr>
            <p:cNvPr id="1448" name="Google Shape;1448;p179"/>
            <p:cNvSpPr txBox="1"/>
            <p:nvPr/>
          </p:nvSpPr>
          <p:spPr>
            <a:xfrm>
              <a:off x="7311000" y="2374163"/>
              <a:ext cx="1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740B0B"/>
                  </a:solidFill>
                  <a:latin typeface="Barlow Condensed"/>
                  <a:ea typeface="Barlow Condensed"/>
                  <a:cs typeface="Barlow Condensed"/>
                  <a:sym typeface="Barlow Condensed"/>
                </a:rPr>
                <a:t>OPTIMIZE</a:t>
              </a:r>
              <a:endParaRPr b="1">
                <a:solidFill>
                  <a:srgbClr val="740B0B"/>
                </a:solidFill>
                <a:latin typeface="Barlow Condensed"/>
                <a:ea typeface="Barlow Condensed"/>
                <a:cs typeface="Barlow Condensed"/>
                <a:sym typeface="Barlow Condensed"/>
              </a:endParaRPr>
            </a:p>
          </p:txBody>
        </p:sp>
        <p:sp>
          <p:nvSpPr>
            <p:cNvPr id="1449" name="Google Shape;1449;p179"/>
            <p:cNvSpPr txBox="1"/>
            <p:nvPr/>
          </p:nvSpPr>
          <p:spPr>
            <a:xfrm>
              <a:off x="7170500" y="2843875"/>
              <a:ext cx="1352400" cy="896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00">
                  <a:latin typeface="Barlow"/>
                  <a:ea typeface="Barlow"/>
                  <a:cs typeface="Barlow"/>
                  <a:sym typeface="Barlow"/>
                </a:rPr>
                <a:t>Iterative improvement is essential to maximizing your efforts over time. We will provide ongoing consultation. </a:t>
              </a:r>
              <a:endParaRPr sz="700">
                <a:latin typeface="Barlow"/>
                <a:ea typeface="Barlow"/>
                <a:cs typeface="Barlow"/>
                <a:sym typeface="Barlow"/>
              </a:endParaRPr>
            </a:p>
            <a:p>
              <a:pPr marL="0" lvl="0" indent="0" algn="l" rtl="0">
                <a:lnSpc>
                  <a:spcPct val="115000"/>
                </a:lnSpc>
                <a:spcBef>
                  <a:spcPts val="0"/>
                </a:spcBef>
                <a:spcAft>
                  <a:spcPts val="0"/>
                </a:spcAft>
                <a:buNone/>
              </a:pPr>
              <a:endParaRPr sz="700">
                <a:latin typeface="Barlow"/>
                <a:ea typeface="Barlow"/>
                <a:cs typeface="Barlow"/>
                <a:sym typeface="Barlow"/>
              </a:endParaRPr>
            </a:p>
            <a:p>
              <a:pPr marL="0" lvl="0" indent="0" algn="l" rtl="0">
                <a:lnSpc>
                  <a:spcPct val="115000"/>
                </a:lnSpc>
                <a:spcBef>
                  <a:spcPts val="0"/>
                </a:spcBef>
                <a:spcAft>
                  <a:spcPts val="0"/>
                </a:spcAft>
                <a:buNone/>
              </a:pPr>
              <a:endParaRPr sz="600">
                <a:solidFill>
                  <a:srgbClr val="4B4B4B"/>
                </a:solidFill>
                <a:latin typeface="Barlow"/>
                <a:ea typeface="Barlow"/>
                <a:cs typeface="Barlow"/>
                <a:sym typeface="Barlow"/>
              </a:endParaRPr>
            </a:p>
          </p:txBody>
        </p:sp>
        <p:pic>
          <p:nvPicPr>
            <p:cNvPr id="1450" name="Google Shape;1450;p17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499169" y="1455962"/>
              <a:ext cx="665526" cy="665526"/>
            </a:xfrm>
            <a:prstGeom prst="rect">
              <a:avLst/>
            </a:prstGeom>
            <a:noFill/>
            <a:ln>
              <a:noFill/>
            </a:ln>
          </p:spPr>
        </p:pic>
      </p:grpSp>
      <p:cxnSp>
        <p:nvCxnSpPr>
          <p:cNvPr id="1451" name="Google Shape;1451;p179"/>
          <p:cNvCxnSpPr/>
          <p:nvPr/>
        </p:nvCxnSpPr>
        <p:spPr>
          <a:xfrm>
            <a:off x="2283650" y="2770168"/>
            <a:ext cx="1067700" cy="0"/>
          </a:xfrm>
          <a:prstGeom prst="straightConnector1">
            <a:avLst/>
          </a:prstGeom>
          <a:noFill/>
          <a:ln w="9525" cap="flat" cmpd="sng">
            <a:solidFill>
              <a:srgbClr val="E3A90C"/>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44"/>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solidFill>
                  <a:srgbClr val="850928"/>
                </a:solidFill>
              </a:rPr>
              <a:t>4</a:t>
            </a:fld>
            <a:endParaRPr>
              <a:solidFill>
                <a:srgbClr val="850928"/>
              </a:solidFill>
            </a:endParaRPr>
          </a:p>
        </p:txBody>
      </p:sp>
      <p:sp>
        <p:nvSpPr>
          <p:cNvPr id="855" name="Google Shape;855;p144"/>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a:t>
            </a:fld>
            <a:endParaRPr sz="800">
              <a:latin typeface="Barlow SemiBold"/>
              <a:ea typeface="Barlow SemiBold"/>
              <a:cs typeface="Barlow SemiBold"/>
              <a:sym typeface="Barlow SemiBold"/>
            </a:endParaRPr>
          </a:p>
        </p:txBody>
      </p:sp>
      <p:sp>
        <p:nvSpPr>
          <p:cNvPr id="856" name="Google Shape;856;p144"/>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857" name="Google Shape;857;p144"/>
          <p:cNvSpPr txBox="1"/>
          <p:nvPr/>
        </p:nvSpPr>
        <p:spPr>
          <a:xfrm>
            <a:off x="4592059" y="2214506"/>
            <a:ext cx="10242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a:t>
            </a:r>
            <a:r>
              <a:rPr lang="en" sz="900" b="1">
                <a:solidFill>
                  <a:srgbClr val="1F465F"/>
                </a:solidFill>
                <a:latin typeface="Barlow Semi Condensed"/>
                <a:ea typeface="Barlow Semi Condensed"/>
                <a:cs typeface="Barlow Semi Condensed"/>
                <a:sym typeface="Barlow Semi Condensed"/>
              </a:rPr>
              <a:t> SLATE + WEB</a:t>
            </a:r>
            <a:endParaRPr sz="900" b="1">
              <a:solidFill>
                <a:srgbClr val="1F465F"/>
              </a:solidFill>
              <a:latin typeface="Barlow Semi Condensed"/>
              <a:ea typeface="Barlow Semi Condensed"/>
              <a:cs typeface="Barlow Semi Condensed"/>
              <a:sym typeface="Barlow Semi Condensed"/>
            </a:endParaRPr>
          </a:p>
        </p:txBody>
      </p:sp>
      <p:sp>
        <p:nvSpPr>
          <p:cNvPr id="858" name="Google Shape;858;p144"/>
          <p:cNvSpPr txBox="1"/>
          <p:nvPr/>
        </p:nvSpPr>
        <p:spPr>
          <a:xfrm>
            <a:off x="3268901" y="2214500"/>
            <a:ext cx="11382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a:t>
            </a:r>
            <a:r>
              <a:rPr lang="en" sz="900" b="1">
                <a:solidFill>
                  <a:srgbClr val="1F465F"/>
                </a:solidFill>
                <a:latin typeface="Barlow Semi Condensed"/>
                <a:ea typeface="Barlow Semi Condensed"/>
                <a:cs typeface="Barlow Semi Condensed"/>
                <a:sym typeface="Barlow Semi Condensed"/>
              </a:rPr>
              <a:t> BRAND + CREATIVE</a:t>
            </a:r>
            <a:endParaRPr sz="900" b="1">
              <a:solidFill>
                <a:srgbClr val="1F465F"/>
              </a:solidFill>
              <a:latin typeface="Barlow Semi Condensed"/>
              <a:ea typeface="Barlow Semi Condensed"/>
              <a:cs typeface="Barlow Semi Condensed"/>
              <a:sym typeface="Barlow Semi Condensed"/>
            </a:endParaRPr>
          </a:p>
        </p:txBody>
      </p:sp>
      <p:sp>
        <p:nvSpPr>
          <p:cNvPr id="859" name="Google Shape;859;p144"/>
          <p:cNvSpPr txBox="1"/>
          <p:nvPr/>
        </p:nvSpPr>
        <p:spPr>
          <a:xfrm>
            <a:off x="1939345" y="2214506"/>
            <a:ext cx="7395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a:t>
            </a:r>
            <a:r>
              <a:rPr lang="en" sz="900" b="1">
                <a:solidFill>
                  <a:srgbClr val="1F465F"/>
                </a:solidFill>
                <a:latin typeface="Barlow Semi Condensed"/>
                <a:ea typeface="Barlow Semi Condensed"/>
                <a:cs typeface="Barlow Semi Condensed"/>
                <a:sym typeface="Barlow Semi Condensed"/>
              </a:rPr>
              <a:t> DIGITAL</a:t>
            </a:r>
            <a:endParaRPr sz="900" b="1">
              <a:solidFill>
                <a:srgbClr val="1F465F"/>
              </a:solidFill>
              <a:latin typeface="Barlow Semi Condensed"/>
              <a:ea typeface="Barlow Semi Condensed"/>
              <a:cs typeface="Barlow Semi Condensed"/>
              <a:sym typeface="Barlow Semi Condensed"/>
            </a:endParaRPr>
          </a:p>
        </p:txBody>
      </p:sp>
      <p:sp>
        <p:nvSpPr>
          <p:cNvPr id="860" name="Google Shape;860;p144"/>
          <p:cNvSpPr txBox="1"/>
          <p:nvPr/>
        </p:nvSpPr>
        <p:spPr>
          <a:xfrm>
            <a:off x="609801" y="2214506"/>
            <a:ext cx="7395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a:t>
            </a:r>
            <a:r>
              <a:rPr lang="en" sz="900" b="1">
                <a:solidFill>
                  <a:srgbClr val="1F465F"/>
                </a:solidFill>
                <a:latin typeface="Barlow Semi Condensed"/>
                <a:ea typeface="Barlow Semi Condensed"/>
                <a:cs typeface="Barlow Semi Condensed"/>
                <a:sym typeface="Barlow Semi Condensed"/>
              </a:rPr>
              <a:t> LEAD GEN</a:t>
            </a:r>
            <a:endParaRPr sz="900" b="1">
              <a:solidFill>
                <a:srgbClr val="1F465F"/>
              </a:solidFill>
              <a:latin typeface="Barlow Semi Condensed"/>
              <a:ea typeface="Barlow Semi Condensed"/>
              <a:cs typeface="Barlow Semi Condensed"/>
              <a:sym typeface="Barlow Semi Condensed"/>
            </a:endParaRPr>
          </a:p>
        </p:txBody>
      </p:sp>
      <p:sp>
        <p:nvSpPr>
          <p:cNvPr id="861" name="Google Shape;861;p144"/>
          <p:cNvSpPr txBox="1"/>
          <p:nvPr/>
        </p:nvSpPr>
        <p:spPr>
          <a:xfrm>
            <a:off x="670150" y="3752975"/>
            <a:ext cx="3964200" cy="769500"/>
          </a:xfrm>
          <a:prstGeom prst="rect">
            <a:avLst/>
          </a:prstGeom>
          <a:noFill/>
          <a:ln>
            <a:noFill/>
          </a:ln>
        </p:spPr>
        <p:txBody>
          <a:bodyPr spcFirstLastPara="1" wrap="square" lIns="34275" tIns="34275" rIns="34275" bIns="34275" anchor="t" anchorCtr="0">
            <a:spAutoFit/>
          </a:bodyPr>
          <a:lstStyle/>
          <a:p>
            <a:pPr marL="0" lvl="0" indent="0" algn="l" rtl="0">
              <a:lnSpc>
                <a:spcPct val="115000"/>
              </a:lnSpc>
              <a:spcBef>
                <a:spcPts val="0"/>
              </a:spcBef>
              <a:spcAft>
                <a:spcPts val="400"/>
              </a:spcAft>
              <a:buClr>
                <a:srgbClr val="000000"/>
              </a:buClr>
              <a:buFont typeface="Arial"/>
              <a:buNone/>
            </a:pPr>
            <a:r>
              <a:rPr lang="en" sz="1000">
                <a:solidFill>
                  <a:srgbClr val="660000"/>
                </a:solidFill>
                <a:latin typeface="Barlow"/>
                <a:ea typeface="Barlow"/>
                <a:cs typeface="Barlow"/>
                <a:sym typeface="Barlow"/>
              </a:rPr>
              <a:t>For more than 35 years, Carnegie has been recognized as a </a:t>
            </a:r>
            <a:br>
              <a:rPr lang="en" sz="1000">
                <a:solidFill>
                  <a:srgbClr val="660000"/>
                </a:solidFill>
                <a:latin typeface="Barlow"/>
                <a:ea typeface="Barlow"/>
                <a:cs typeface="Barlow"/>
                <a:sym typeface="Barlow"/>
              </a:rPr>
            </a:br>
            <a:r>
              <a:rPr lang="en" sz="1000">
                <a:solidFill>
                  <a:srgbClr val="660000"/>
                </a:solidFill>
                <a:latin typeface="Barlow"/>
                <a:ea typeface="Barlow"/>
                <a:cs typeface="Barlow"/>
                <a:sym typeface="Barlow"/>
              </a:rPr>
              <a:t>leader and innovator in higher education marketing and enrollment strategy, and we’ve undergone thoughtful, and strategic growth to support the</a:t>
            </a:r>
            <a:r>
              <a:rPr lang="en" sz="1100" b="1">
                <a:solidFill>
                  <a:srgbClr val="660000"/>
                </a:solidFill>
                <a:latin typeface="Barlow"/>
                <a:ea typeface="Barlow"/>
                <a:cs typeface="Barlow"/>
                <a:sym typeface="Barlow"/>
              </a:rPr>
              <a:t> future of higher education. </a:t>
            </a:r>
            <a:endParaRPr sz="1100" b="1">
              <a:solidFill>
                <a:srgbClr val="660000"/>
              </a:solidFill>
              <a:latin typeface="Barlow"/>
              <a:ea typeface="Barlow"/>
              <a:cs typeface="Barlow"/>
              <a:sym typeface="Barlow"/>
            </a:endParaRPr>
          </a:p>
        </p:txBody>
      </p:sp>
      <p:cxnSp>
        <p:nvCxnSpPr>
          <p:cNvPr id="862" name="Google Shape;862;p144"/>
          <p:cNvCxnSpPr/>
          <p:nvPr/>
        </p:nvCxnSpPr>
        <p:spPr>
          <a:xfrm>
            <a:off x="886456" y="2081778"/>
            <a:ext cx="7617600" cy="0"/>
          </a:xfrm>
          <a:prstGeom prst="straightConnector1">
            <a:avLst/>
          </a:prstGeom>
          <a:noFill/>
          <a:ln w="19050" cap="flat" cmpd="sng">
            <a:solidFill>
              <a:srgbClr val="D6A802"/>
            </a:solidFill>
            <a:prstDash val="solid"/>
            <a:round/>
            <a:headEnd type="none" w="med" len="med"/>
            <a:tailEnd type="triangle" w="med" len="med"/>
          </a:ln>
        </p:spPr>
      </p:cxnSp>
      <p:sp>
        <p:nvSpPr>
          <p:cNvPr id="863" name="Google Shape;863;p144"/>
          <p:cNvSpPr txBox="1"/>
          <p:nvPr/>
        </p:nvSpPr>
        <p:spPr>
          <a:xfrm>
            <a:off x="5992549" y="2519041"/>
            <a:ext cx="1138200" cy="6234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None/>
            </a:pPr>
            <a:r>
              <a:rPr lang="en" sz="900">
                <a:solidFill>
                  <a:srgbClr val="000000"/>
                </a:solidFill>
                <a:latin typeface="Barlow Condensed"/>
                <a:ea typeface="Barlow Condensed"/>
                <a:cs typeface="Barlow Condensed"/>
                <a:sym typeface="Barlow Condensed"/>
              </a:rPr>
              <a:t>Carnegie </a:t>
            </a:r>
            <a:r>
              <a:rPr lang="en" sz="900">
                <a:latin typeface="Barlow Condensed"/>
                <a:ea typeface="Barlow Condensed"/>
                <a:cs typeface="Barlow Condensed"/>
                <a:sym typeface="Barlow Condensed"/>
              </a:rPr>
              <a:t>acquires distinct talent to rethink </a:t>
            </a:r>
            <a:r>
              <a:rPr lang="en" sz="900" b="1">
                <a:latin typeface="Barlow Condensed"/>
                <a:ea typeface="Barlow Condensed"/>
                <a:cs typeface="Barlow Condensed"/>
                <a:sym typeface="Barlow Condensed"/>
              </a:rPr>
              <a:t>Individualized financial aid modeling</a:t>
            </a:r>
            <a:r>
              <a:rPr lang="en" sz="900">
                <a:latin typeface="Barlow Condensed"/>
                <a:ea typeface="Barlow Condensed"/>
                <a:cs typeface="Barlow Condensed"/>
                <a:sym typeface="Barlow Condensed"/>
              </a:rPr>
              <a:t>. </a:t>
            </a:r>
            <a:endParaRPr sz="900">
              <a:solidFill>
                <a:srgbClr val="000000"/>
              </a:solidFill>
              <a:latin typeface="Barlow Condensed"/>
              <a:ea typeface="Barlow Condensed"/>
              <a:cs typeface="Barlow Condensed"/>
              <a:sym typeface="Barlow Condensed"/>
            </a:endParaRPr>
          </a:p>
        </p:txBody>
      </p:sp>
      <p:sp>
        <p:nvSpPr>
          <p:cNvPr id="864" name="Google Shape;864;p144"/>
          <p:cNvSpPr txBox="1"/>
          <p:nvPr/>
        </p:nvSpPr>
        <p:spPr>
          <a:xfrm>
            <a:off x="7321044" y="2519041"/>
            <a:ext cx="1265700" cy="623400"/>
          </a:xfrm>
          <a:prstGeom prst="rect">
            <a:avLst/>
          </a:prstGeom>
          <a:noFill/>
          <a:ln>
            <a:noFill/>
          </a:ln>
        </p:spPr>
        <p:txBody>
          <a:bodyPr spcFirstLastPara="1" wrap="square" lIns="34275" tIns="34275" rIns="34275" bIns="34275" anchor="t" anchorCtr="0">
            <a:spAutoFit/>
          </a:bodyPr>
          <a:lstStyle/>
          <a:p>
            <a:pPr marL="0" lvl="0" indent="0" algn="l" rtl="0">
              <a:spcBef>
                <a:spcPts val="0"/>
              </a:spcBef>
              <a:spcAft>
                <a:spcPts val="0"/>
              </a:spcAft>
              <a:buNone/>
            </a:pPr>
            <a:r>
              <a:rPr lang="en" sz="900">
                <a:solidFill>
                  <a:srgbClr val="000000"/>
                </a:solidFill>
                <a:latin typeface="Barlow Condensed"/>
                <a:ea typeface="Barlow Condensed"/>
                <a:cs typeface="Barlow Condensed"/>
                <a:sym typeface="Barlow Condensed"/>
              </a:rPr>
              <a:t>Carnegie</a:t>
            </a:r>
            <a:r>
              <a:rPr lang="en" sz="900">
                <a:latin typeface="Barlow Condensed"/>
                <a:ea typeface="Barlow Condensed"/>
                <a:cs typeface="Barlow Condensed"/>
                <a:sym typeface="Barlow Condensed"/>
              </a:rPr>
              <a:t> bolsters their</a:t>
            </a:r>
            <a:r>
              <a:rPr lang="en" sz="900">
                <a:solidFill>
                  <a:srgbClr val="000000"/>
                </a:solidFill>
                <a:latin typeface="Barlow Condensed"/>
                <a:ea typeface="Barlow Condensed"/>
                <a:cs typeface="Barlow Condensed"/>
                <a:sym typeface="Barlow Condensed"/>
              </a:rPr>
              <a:t> </a:t>
            </a:r>
            <a:r>
              <a:rPr lang="en" sz="900" b="1">
                <a:latin typeface="Barlow Condensed"/>
                <a:ea typeface="Barlow Condensed"/>
                <a:cs typeface="Barlow Condensed"/>
                <a:sym typeface="Barlow Condensed"/>
              </a:rPr>
              <a:t>Enrollment Strategy</a:t>
            </a:r>
            <a:r>
              <a:rPr lang="en" sz="900">
                <a:latin typeface="Barlow Condensed"/>
                <a:ea typeface="Barlow Condensed"/>
                <a:cs typeface="Barlow Condensed"/>
                <a:sym typeface="Barlow Condensed"/>
              </a:rPr>
              <a:t> talent with the acquisition of</a:t>
            </a:r>
            <a:br>
              <a:rPr lang="en" sz="900">
                <a:solidFill>
                  <a:srgbClr val="000000"/>
                </a:solidFill>
                <a:latin typeface="Barlow Condensed"/>
                <a:ea typeface="Barlow Condensed"/>
                <a:cs typeface="Barlow Condensed"/>
                <a:sym typeface="Barlow Condensed"/>
              </a:rPr>
            </a:br>
            <a:r>
              <a:rPr lang="en" sz="900">
                <a:solidFill>
                  <a:srgbClr val="000000"/>
                </a:solidFill>
                <a:latin typeface="Barlow Condensed"/>
                <a:ea typeface="Barlow Condensed"/>
                <a:cs typeface="Barlow Condensed"/>
                <a:sym typeface="Barlow Condensed"/>
              </a:rPr>
              <a:t>Fire Engine Red</a:t>
            </a:r>
            <a:r>
              <a:rPr lang="en" sz="900">
                <a:latin typeface="Barlow Condensed"/>
                <a:ea typeface="Barlow Condensed"/>
                <a:cs typeface="Barlow Condensed"/>
                <a:sym typeface="Barlow Condensed"/>
              </a:rPr>
              <a:t>.</a:t>
            </a:r>
            <a:endParaRPr sz="900">
              <a:solidFill>
                <a:srgbClr val="000000"/>
              </a:solidFill>
              <a:latin typeface="Barlow Condensed"/>
              <a:ea typeface="Barlow Condensed"/>
              <a:cs typeface="Barlow Condensed"/>
              <a:sym typeface="Barlow Condensed"/>
            </a:endParaRPr>
          </a:p>
        </p:txBody>
      </p:sp>
      <p:sp>
        <p:nvSpPr>
          <p:cNvPr id="865" name="Google Shape;865;p144"/>
          <p:cNvSpPr txBox="1"/>
          <p:nvPr/>
        </p:nvSpPr>
        <p:spPr>
          <a:xfrm>
            <a:off x="898750" y="612325"/>
            <a:ext cx="7253400" cy="466800"/>
          </a:xfrm>
          <a:prstGeom prst="rect">
            <a:avLst/>
          </a:prstGeom>
          <a:noFill/>
          <a:ln>
            <a:noFill/>
          </a:ln>
        </p:spPr>
        <p:txBody>
          <a:bodyPr spcFirstLastPara="1" wrap="square" lIns="19050" tIns="19050" rIns="19050" bIns="19050" anchor="t" anchorCtr="0">
            <a:noAutofit/>
          </a:bodyPr>
          <a:lstStyle/>
          <a:p>
            <a:pPr marL="0" lvl="0" indent="0" algn="l" rtl="0">
              <a:lnSpc>
                <a:spcPct val="90000"/>
              </a:lnSpc>
              <a:spcBef>
                <a:spcPts val="1700"/>
              </a:spcBef>
              <a:spcAft>
                <a:spcPts val="0"/>
              </a:spcAft>
              <a:buSzPts val="700"/>
              <a:buNone/>
            </a:pPr>
            <a:r>
              <a:rPr lang="en" sz="3100">
                <a:solidFill>
                  <a:srgbClr val="740B0B"/>
                </a:solidFill>
                <a:latin typeface="DM Serif Display"/>
                <a:ea typeface="DM Serif Display"/>
                <a:cs typeface="DM Serif Display"/>
                <a:sym typeface="DM Serif Display"/>
              </a:rPr>
              <a:t>Carnegie’s </a:t>
            </a:r>
            <a:br>
              <a:rPr lang="en" sz="3100">
                <a:solidFill>
                  <a:srgbClr val="740B0B"/>
                </a:solidFill>
                <a:latin typeface="DM Serif Display"/>
                <a:ea typeface="DM Serif Display"/>
                <a:cs typeface="DM Serif Display"/>
                <a:sym typeface="DM Serif Display"/>
              </a:rPr>
            </a:br>
            <a:r>
              <a:rPr lang="en" sz="3100">
                <a:solidFill>
                  <a:srgbClr val="740B0B"/>
                </a:solidFill>
                <a:latin typeface="DM Serif Display"/>
                <a:ea typeface="DM Serif Display"/>
                <a:cs typeface="DM Serif Display"/>
                <a:sym typeface="DM Serif Display"/>
              </a:rPr>
              <a:t>Innovative History</a:t>
            </a:r>
            <a:endParaRPr sz="3100">
              <a:solidFill>
                <a:srgbClr val="740B0B"/>
              </a:solidFill>
              <a:latin typeface="DM Serif Display"/>
              <a:ea typeface="DM Serif Display"/>
              <a:cs typeface="DM Serif Display"/>
              <a:sym typeface="DM Serif Display"/>
            </a:endParaRPr>
          </a:p>
        </p:txBody>
      </p:sp>
      <p:sp>
        <p:nvSpPr>
          <p:cNvPr id="866" name="Google Shape;866;p144"/>
          <p:cNvSpPr txBox="1"/>
          <p:nvPr/>
        </p:nvSpPr>
        <p:spPr>
          <a:xfrm>
            <a:off x="700669" y="1976628"/>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1985</a:t>
            </a:r>
            <a:endParaRPr sz="1100" b="1">
              <a:solidFill>
                <a:srgbClr val="FFFFFF"/>
              </a:solidFill>
              <a:latin typeface="Barlow Condensed"/>
              <a:ea typeface="Barlow Condensed"/>
              <a:cs typeface="Barlow Condensed"/>
              <a:sym typeface="Barlow Condensed"/>
            </a:endParaRPr>
          </a:p>
        </p:txBody>
      </p:sp>
      <p:sp>
        <p:nvSpPr>
          <p:cNvPr id="867" name="Google Shape;867;p144"/>
          <p:cNvSpPr txBox="1"/>
          <p:nvPr/>
        </p:nvSpPr>
        <p:spPr>
          <a:xfrm>
            <a:off x="2031463" y="1976628"/>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2009</a:t>
            </a:r>
            <a:endParaRPr sz="1100" b="1">
              <a:solidFill>
                <a:srgbClr val="FFFFFF"/>
              </a:solidFill>
              <a:latin typeface="Barlow Condensed"/>
              <a:ea typeface="Barlow Condensed"/>
              <a:cs typeface="Barlow Condensed"/>
              <a:sym typeface="Barlow Condensed"/>
            </a:endParaRPr>
          </a:p>
        </p:txBody>
      </p:sp>
      <p:sp>
        <p:nvSpPr>
          <p:cNvPr id="868" name="Google Shape;868;p144"/>
          <p:cNvSpPr txBox="1"/>
          <p:nvPr/>
        </p:nvSpPr>
        <p:spPr>
          <a:xfrm>
            <a:off x="3364133" y="1976628"/>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2018</a:t>
            </a:r>
            <a:endParaRPr sz="1100" b="1">
              <a:solidFill>
                <a:srgbClr val="FFFFFF"/>
              </a:solidFill>
              <a:latin typeface="Barlow Condensed"/>
              <a:ea typeface="Barlow Condensed"/>
              <a:cs typeface="Barlow Condensed"/>
              <a:sym typeface="Barlow Condensed"/>
            </a:endParaRPr>
          </a:p>
        </p:txBody>
      </p:sp>
      <p:sp>
        <p:nvSpPr>
          <p:cNvPr id="869" name="Google Shape;869;p144"/>
          <p:cNvSpPr txBox="1"/>
          <p:nvPr/>
        </p:nvSpPr>
        <p:spPr>
          <a:xfrm>
            <a:off x="4677409" y="1957416"/>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2021</a:t>
            </a:r>
            <a:endParaRPr sz="1100" b="1">
              <a:solidFill>
                <a:srgbClr val="FFFFFF"/>
              </a:solidFill>
              <a:latin typeface="Barlow Condensed"/>
              <a:ea typeface="Barlow Condensed"/>
              <a:cs typeface="Barlow Condensed"/>
              <a:sym typeface="Barlow Condensed"/>
            </a:endParaRPr>
          </a:p>
        </p:txBody>
      </p:sp>
      <p:sp>
        <p:nvSpPr>
          <p:cNvPr id="870" name="Google Shape;870;p144"/>
          <p:cNvSpPr txBox="1"/>
          <p:nvPr/>
        </p:nvSpPr>
        <p:spPr>
          <a:xfrm>
            <a:off x="6021173" y="1976628"/>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2022</a:t>
            </a:r>
            <a:endParaRPr sz="1100" b="1">
              <a:solidFill>
                <a:srgbClr val="FFFFFF"/>
              </a:solidFill>
              <a:latin typeface="Barlow Condensed"/>
              <a:ea typeface="Barlow Condensed"/>
              <a:cs typeface="Barlow Condensed"/>
              <a:sym typeface="Barlow Condensed"/>
            </a:endParaRPr>
          </a:p>
        </p:txBody>
      </p:sp>
      <p:sp>
        <p:nvSpPr>
          <p:cNvPr id="871" name="Google Shape;871;p144"/>
          <p:cNvSpPr txBox="1"/>
          <p:nvPr/>
        </p:nvSpPr>
        <p:spPr>
          <a:xfrm>
            <a:off x="5927155" y="2214506"/>
            <a:ext cx="10242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 </a:t>
            </a:r>
            <a:r>
              <a:rPr lang="en" sz="900" b="1">
                <a:solidFill>
                  <a:srgbClr val="1F465F"/>
                </a:solidFill>
                <a:latin typeface="Barlow Semi Condensed"/>
                <a:ea typeface="Barlow Semi Condensed"/>
                <a:cs typeface="Barlow Semi Condensed"/>
                <a:sym typeface="Barlow Semi Condensed"/>
              </a:rPr>
              <a:t>MODELING</a:t>
            </a:r>
            <a:endParaRPr sz="900" b="1">
              <a:solidFill>
                <a:srgbClr val="1F465F"/>
              </a:solidFill>
              <a:latin typeface="Barlow Semi Condensed"/>
              <a:ea typeface="Barlow Semi Condensed"/>
              <a:cs typeface="Barlow Semi Condensed"/>
              <a:sym typeface="Barlow Semi Condensed"/>
            </a:endParaRPr>
          </a:p>
        </p:txBody>
      </p:sp>
      <p:sp>
        <p:nvSpPr>
          <p:cNvPr id="872" name="Google Shape;872;p144"/>
          <p:cNvSpPr txBox="1"/>
          <p:nvPr/>
        </p:nvSpPr>
        <p:spPr>
          <a:xfrm>
            <a:off x="7364944" y="1976628"/>
            <a:ext cx="390600" cy="238500"/>
          </a:xfrm>
          <a:prstGeom prst="rect">
            <a:avLst/>
          </a:prstGeom>
          <a:solidFill>
            <a:srgbClr val="1F465F"/>
          </a:solidFill>
          <a:ln>
            <a:noFill/>
          </a:ln>
        </p:spPr>
        <p:txBody>
          <a:bodyPr spcFirstLastPara="1" wrap="square" lIns="34275" tIns="34275" rIns="34275" bIns="34275" anchor="t" anchorCtr="0">
            <a:spAutoFit/>
          </a:bodyPr>
          <a:lstStyle/>
          <a:p>
            <a:pPr marL="0" lvl="0" indent="0" algn="ctr" rtl="0">
              <a:spcBef>
                <a:spcPts val="0"/>
              </a:spcBef>
              <a:spcAft>
                <a:spcPts val="0"/>
              </a:spcAft>
              <a:buNone/>
            </a:pPr>
            <a:r>
              <a:rPr lang="en" sz="1100" b="1">
                <a:solidFill>
                  <a:srgbClr val="FFFFFF"/>
                </a:solidFill>
                <a:latin typeface="Barlow Condensed"/>
                <a:ea typeface="Barlow Condensed"/>
                <a:cs typeface="Barlow Condensed"/>
                <a:sym typeface="Barlow Condensed"/>
              </a:rPr>
              <a:t>2023</a:t>
            </a:r>
            <a:endParaRPr sz="1100" b="1">
              <a:solidFill>
                <a:srgbClr val="FFFFFF"/>
              </a:solidFill>
              <a:latin typeface="Barlow Condensed"/>
              <a:ea typeface="Barlow Condensed"/>
              <a:cs typeface="Barlow Condensed"/>
              <a:sym typeface="Barlow Condensed"/>
            </a:endParaRPr>
          </a:p>
        </p:txBody>
      </p:sp>
      <p:sp>
        <p:nvSpPr>
          <p:cNvPr id="873" name="Google Shape;873;p144"/>
          <p:cNvSpPr txBox="1"/>
          <p:nvPr/>
        </p:nvSpPr>
        <p:spPr>
          <a:xfrm>
            <a:off x="7262250" y="2214513"/>
            <a:ext cx="10242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9A72A"/>
                </a:solidFill>
                <a:latin typeface="Barlow Semi Condensed"/>
                <a:ea typeface="Barlow Semi Condensed"/>
                <a:cs typeface="Barlow Semi Condensed"/>
                <a:sym typeface="Barlow Semi Condensed"/>
              </a:rPr>
              <a:t>+</a:t>
            </a:r>
            <a:r>
              <a:rPr lang="en" sz="900" b="1">
                <a:solidFill>
                  <a:srgbClr val="1F465F"/>
                </a:solidFill>
                <a:latin typeface="Barlow Semi Condensed"/>
                <a:ea typeface="Barlow Semi Condensed"/>
                <a:cs typeface="Barlow Semi Condensed"/>
                <a:sym typeface="Barlow Semi Condensed"/>
              </a:rPr>
              <a:t> EM STRATEGY</a:t>
            </a:r>
            <a:endParaRPr sz="900" b="1">
              <a:solidFill>
                <a:srgbClr val="1F465F"/>
              </a:solidFill>
              <a:latin typeface="Barlow Semi Condensed"/>
              <a:ea typeface="Barlow Semi Condensed"/>
              <a:cs typeface="Barlow Semi Condensed"/>
              <a:sym typeface="Barlow Semi Condensed"/>
            </a:endParaRPr>
          </a:p>
        </p:txBody>
      </p:sp>
      <p:sp>
        <p:nvSpPr>
          <p:cNvPr id="874" name="Google Shape;874;p144"/>
          <p:cNvSpPr txBox="1"/>
          <p:nvPr/>
        </p:nvSpPr>
        <p:spPr>
          <a:xfrm>
            <a:off x="670150" y="2519041"/>
            <a:ext cx="1138200" cy="7311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000000"/>
              </a:buClr>
              <a:buSzPts val="1500"/>
              <a:buFont typeface="Barlow"/>
              <a:buNone/>
            </a:pPr>
            <a:r>
              <a:rPr lang="en" sz="900">
                <a:latin typeface="Barlow Condensed"/>
                <a:ea typeface="Barlow Condensed"/>
                <a:cs typeface="Barlow Condensed"/>
                <a:sym typeface="Barlow Condensed"/>
              </a:rPr>
              <a:t>Carnegie begins with, and is well known for, </a:t>
            </a:r>
            <a:r>
              <a:rPr lang="en" sz="900" b="1">
                <a:latin typeface="Barlow Condensed"/>
                <a:ea typeface="Barlow Condensed"/>
                <a:cs typeface="Barlow Condensed"/>
                <a:sym typeface="Barlow Condensed"/>
              </a:rPr>
              <a:t>high quality lead generation tactics </a:t>
            </a:r>
            <a:r>
              <a:rPr lang="en" sz="900">
                <a:latin typeface="Barlow Condensed"/>
                <a:ea typeface="Barlow Condensed"/>
                <a:cs typeface="Barlow Condensed"/>
                <a:sym typeface="Barlow Condensed"/>
              </a:rPr>
              <a:t>connecting students and universities.</a:t>
            </a:r>
            <a:endParaRPr sz="900">
              <a:latin typeface="Barlow Condensed"/>
              <a:ea typeface="Barlow Condensed"/>
              <a:cs typeface="Barlow Condensed"/>
              <a:sym typeface="Barlow Condensed"/>
            </a:endParaRPr>
          </a:p>
        </p:txBody>
      </p:sp>
      <p:sp>
        <p:nvSpPr>
          <p:cNvPr id="875" name="Google Shape;875;p144"/>
          <p:cNvSpPr txBox="1"/>
          <p:nvPr/>
        </p:nvSpPr>
        <p:spPr>
          <a:xfrm>
            <a:off x="2002850" y="2519041"/>
            <a:ext cx="1138200" cy="7311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000000"/>
              </a:buClr>
              <a:buSzPts val="1500"/>
              <a:buFont typeface="Barlow"/>
              <a:buNone/>
            </a:pPr>
            <a:r>
              <a:rPr lang="en" sz="900">
                <a:latin typeface="Barlow Condensed"/>
                <a:ea typeface="Barlow Condensed"/>
                <a:cs typeface="Barlow Condensed"/>
                <a:sym typeface="Barlow Condensed"/>
              </a:rPr>
              <a:t>Carnegie becomes the first firm to offer </a:t>
            </a:r>
            <a:r>
              <a:rPr lang="en" sz="900" b="1">
                <a:latin typeface="Barlow Condensed"/>
                <a:ea typeface="Barlow Condensed"/>
                <a:cs typeface="Barlow Condensed"/>
                <a:sym typeface="Barlow Condensed"/>
              </a:rPr>
              <a:t>digital marketing services</a:t>
            </a:r>
            <a:r>
              <a:rPr lang="en" sz="900">
                <a:latin typeface="Barlow Condensed"/>
                <a:ea typeface="Barlow Condensed"/>
                <a:cs typeface="Barlow Condensed"/>
                <a:sym typeface="Barlow Condensed"/>
              </a:rPr>
              <a:t> focused on higher education.</a:t>
            </a:r>
            <a:endParaRPr sz="900">
              <a:latin typeface="Barlow Condensed"/>
              <a:ea typeface="Barlow Condensed"/>
              <a:cs typeface="Barlow Condensed"/>
              <a:sym typeface="Barlow Condensed"/>
            </a:endParaRPr>
          </a:p>
        </p:txBody>
      </p:sp>
      <p:sp>
        <p:nvSpPr>
          <p:cNvPr id="876" name="Google Shape;876;p144"/>
          <p:cNvSpPr txBox="1"/>
          <p:nvPr/>
        </p:nvSpPr>
        <p:spPr>
          <a:xfrm>
            <a:off x="3335550" y="2519041"/>
            <a:ext cx="1138200" cy="10083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000000"/>
              </a:buClr>
              <a:buSzPts val="1500"/>
              <a:buFont typeface="Barlow"/>
              <a:buNone/>
            </a:pPr>
            <a:r>
              <a:rPr lang="en" sz="900">
                <a:latin typeface="Barlow Condensed"/>
                <a:ea typeface="Barlow Condensed"/>
                <a:cs typeface="Barlow Condensed"/>
                <a:sym typeface="Barlow Condensed"/>
              </a:rPr>
              <a:t>Carnegie merges with Dartlet, bringing advanced Psychometrics to higher education to develop </a:t>
            </a:r>
            <a:r>
              <a:rPr lang="en" sz="900" b="1">
                <a:latin typeface="Barlow Condensed"/>
                <a:ea typeface="Barlow Condensed"/>
                <a:cs typeface="Barlow Condensed"/>
                <a:sym typeface="Barlow Condensed"/>
              </a:rPr>
              <a:t>powerful brand platforms and differentiated creative.</a:t>
            </a:r>
            <a:r>
              <a:rPr lang="en" sz="900">
                <a:latin typeface="Barlow Condensed"/>
                <a:ea typeface="Barlow Condensed"/>
                <a:cs typeface="Barlow Condensed"/>
                <a:sym typeface="Barlow Condensed"/>
              </a:rPr>
              <a:t> </a:t>
            </a:r>
            <a:endParaRPr sz="900">
              <a:latin typeface="Barlow Condensed"/>
              <a:ea typeface="Barlow Condensed"/>
              <a:cs typeface="Barlow Condensed"/>
              <a:sym typeface="Barlow Condensed"/>
            </a:endParaRPr>
          </a:p>
        </p:txBody>
      </p:sp>
      <p:sp>
        <p:nvSpPr>
          <p:cNvPr id="877" name="Google Shape;877;p144"/>
          <p:cNvSpPr txBox="1"/>
          <p:nvPr/>
        </p:nvSpPr>
        <p:spPr>
          <a:xfrm>
            <a:off x="4664050" y="2519041"/>
            <a:ext cx="1138200" cy="15624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000000"/>
              </a:buClr>
              <a:buSzPts val="1500"/>
              <a:buFont typeface="Barlow"/>
              <a:buNone/>
            </a:pPr>
            <a:r>
              <a:rPr lang="en" sz="900">
                <a:latin typeface="Barlow Condensed"/>
                <a:ea typeface="Barlow Condensed"/>
                <a:cs typeface="Barlow Condensed"/>
                <a:sym typeface="Barlow Condensed"/>
              </a:rPr>
              <a:t>Carnegie leans into concept that your website is your most powerful recruitment tool and invests in mStoner, a leader in higher education </a:t>
            </a:r>
            <a:r>
              <a:rPr lang="en" sz="900" b="1">
                <a:latin typeface="Barlow Condensed"/>
                <a:ea typeface="Barlow Condensed"/>
                <a:cs typeface="Barlow Condensed"/>
                <a:sym typeface="Barlow Condensed"/>
              </a:rPr>
              <a:t>website design and development.</a:t>
            </a:r>
            <a:endParaRPr sz="900" b="1">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000000"/>
              </a:buClr>
              <a:buSzPts val="1500"/>
              <a:buFont typeface="Barlow"/>
              <a:buNone/>
            </a:pPr>
            <a:endParaRPr sz="900" b="1">
              <a:latin typeface="Barlow Condensed"/>
              <a:ea typeface="Barlow Condensed"/>
              <a:cs typeface="Barlow Condensed"/>
              <a:sym typeface="Barlow Condensed"/>
            </a:endParaRPr>
          </a:p>
          <a:p>
            <a:pPr marL="0" lvl="0" indent="0" algn="l" rtl="0">
              <a:spcBef>
                <a:spcPts val="0"/>
              </a:spcBef>
              <a:spcAft>
                <a:spcPts val="0"/>
              </a:spcAft>
              <a:buClr>
                <a:srgbClr val="000000"/>
              </a:buClr>
              <a:buSzPts val="1100"/>
              <a:buFont typeface="Arial"/>
              <a:buNone/>
            </a:pPr>
            <a:r>
              <a:rPr lang="en" sz="900">
                <a:solidFill>
                  <a:srgbClr val="000000"/>
                </a:solidFill>
                <a:latin typeface="Barlow Condensed"/>
                <a:ea typeface="Barlow Condensed"/>
                <a:cs typeface="Barlow Condensed"/>
                <a:sym typeface="Barlow Condensed"/>
              </a:rPr>
              <a:t>Carnegie develops ability to work within </a:t>
            </a:r>
            <a:r>
              <a:rPr lang="en" sz="900" b="1">
                <a:solidFill>
                  <a:srgbClr val="000000"/>
                </a:solidFill>
                <a:latin typeface="Barlow Condensed"/>
                <a:ea typeface="Barlow Condensed"/>
                <a:cs typeface="Barlow Condensed"/>
                <a:sym typeface="Barlow Condensed"/>
              </a:rPr>
              <a:t>Slate</a:t>
            </a:r>
            <a:r>
              <a:rPr lang="en" sz="900">
                <a:solidFill>
                  <a:srgbClr val="000000"/>
                </a:solidFill>
                <a:latin typeface="Barlow Condensed"/>
                <a:ea typeface="Barlow Condensed"/>
                <a:cs typeface="Barlow Condensed"/>
                <a:sym typeface="Barlow Condensed"/>
              </a:rPr>
              <a:t> through  Underscore acquisition.</a:t>
            </a:r>
            <a:endParaRPr sz="900" b="1">
              <a:latin typeface="Barlow Condensed"/>
              <a:ea typeface="Barlow Condensed"/>
              <a:cs typeface="Barlow Condensed"/>
              <a:sym typeface="Barlow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80"/>
          <p:cNvSpPr txBox="1">
            <a:spLocks noGrp="1"/>
          </p:cNvSpPr>
          <p:nvPr>
            <p:ph type="sldNum" idx="12"/>
          </p:nvPr>
        </p:nvSpPr>
        <p:spPr>
          <a:xfrm>
            <a:off x="4420671" y="4905375"/>
            <a:ext cx="149100" cy="3156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sz="900">
                <a:solidFill>
                  <a:schemeClr val="lt1"/>
                </a:solidFill>
                <a:latin typeface="Arial"/>
                <a:ea typeface="Arial"/>
                <a:cs typeface="Arial"/>
                <a:sym typeface="Arial"/>
              </a:rPr>
              <a:t>40</a:t>
            </a:fld>
            <a:endParaRPr sz="800">
              <a:solidFill>
                <a:schemeClr val="lt1"/>
              </a:solidFill>
            </a:endParaRPr>
          </a:p>
        </p:txBody>
      </p:sp>
      <p:graphicFrame>
        <p:nvGraphicFramePr>
          <p:cNvPr id="1457" name="Google Shape;1457;p180"/>
          <p:cNvGraphicFramePr/>
          <p:nvPr/>
        </p:nvGraphicFramePr>
        <p:xfrm>
          <a:off x="974825" y="1755650"/>
          <a:ext cx="3000000" cy="3000000"/>
        </p:xfrm>
        <a:graphic>
          <a:graphicData uri="http://schemas.openxmlformats.org/drawingml/2006/table">
            <a:tbl>
              <a:tblPr>
                <a:noFill/>
                <a:tableStyleId>{7DB855D9-E05B-4512-BAC5-57358ABD9687}</a:tableStyleId>
              </a:tblPr>
              <a:tblGrid>
                <a:gridCol w="637200">
                  <a:extLst>
                    <a:ext uri="{9D8B030D-6E8A-4147-A177-3AD203B41FA5}">
                      <a16:colId xmlns:a16="http://schemas.microsoft.com/office/drawing/2014/main" val="20000"/>
                    </a:ext>
                  </a:extLst>
                </a:gridCol>
                <a:gridCol w="637200">
                  <a:extLst>
                    <a:ext uri="{9D8B030D-6E8A-4147-A177-3AD203B41FA5}">
                      <a16:colId xmlns:a16="http://schemas.microsoft.com/office/drawing/2014/main" val="20001"/>
                    </a:ext>
                  </a:extLst>
                </a:gridCol>
                <a:gridCol w="637200">
                  <a:extLst>
                    <a:ext uri="{9D8B030D-6E8A-4147-A177-3AD203B41FA5}">
                      <a16:colId xmlns:a16="http://schemas.microsoft.com/office/drawing/2014/main" val="20002"/>
                    </a:ext>
                  </a:extLst>
                </a:gridCol>
                <a:gridCol w="637200">
                  <a:extLst>
                    <a:ext uri="{9D8B030D-6E8A-4147-A177-3AD203B41FA5}">
                      <a16:colId xmlns:a16="http://schemas.microsoft.com/office/drawing/2014/main" val="20003"/>
                    </a:ext>
                  </a:extLst>
                </a:gridCol>
                <a:gridCol w="637200">
                  <a:extLst>
                    <a:ext uri="{9D8B030D-6E8A-4147-A177-3AD203B41FA5}">
                      <a16:colId xmlns:a16="http://schemas.microsoft.com/office/drawing/2014/main" val="20004"/>
                    </a:ext>
                  </a:extLst>
                </a:gridCol>
                <a:gridCol w="637200">
                  <a:extLst>
                    <a:ext uri="{9D8B030D-6E8A-4147-A177-3AD203B41FA5}">
                      <a16:colId xmlns:a16="http://schemas.microsoft.com/office/drawing/2014/main" val="20005"/>
                    </a:ext>
                  </a:extLst>
                </a:gridCol>
                <a:gridCol w="637200">
                  <a:extLst>
                    <a:ext uri="{9D8B030D-6E8A-4147-A177-3AD203B41FA5}">
                      <a16:colId xmlns:a16="http://schemas.microsoft.com/office/drawing/2014/main" val="20006"/>
                    </a:ext>
                  </a:extLst>
                </a:gridCol>
                <a:gridCol w="637200">
                  <a:extLst>
                    <a:ext uri="{9D8B030D-6E8A-4147-A177-3AD203B41FA5}">
                      <a16:colId xmlns:a16="http://schemas.microsoft.com/office/drawing/2014/main" val="20007"/>
                    </a:ext>
                  </a:extLst>
                </a:gridCol>
                <a:gridCol w="637200">
                  <a:extLst>
                    <a:ext uri="{9D8B030D-6E8A-4147-A177-3AD203B41FA5}">
                      <a16:colId xmlns:a16="http://schemas.microsoft.com/office/drawing/2014/main" val="20008"/>
                    </a:ext>
                  </a:extLst>
                </a:gridCol>
                <a:gridCol w="637200">
                  <a:extLst>
                    <a:ext uri="{9D8B030D-6E8A-4147-A177-3AD203B41FA5}">
                      <a16:colId xmlns:a16="http://schemas.microsoft.com/office/drawing/2014/main" val="20009"/>
                    </a:ext>
                  </a:extLst>
                </a:gridCol>
                <a:gridCol w="637200">
                  <a:extLst>
                    <a:ext uri="{9D8B030D-6E8A-4147-A177-3AD203B41FA5}">
                      <a16:colId xmlns:a16="http://schemas.microsoft.com/office/drawing/2014/main" val="20010"/>
                    </a:ext>
                  </a:extLst>
                </a:gridCol>
                <a:gridCol w="637200">
                  <a:extLst>
                    <a:ext uri="{9D8B030D-6E8A-4147-A177-3AD203B41FA5}">
                      <a16:colId xmlns:a16="http://schemas.microsoft.com/office/drawing/2014/main" val="20011"/>
                    </a:ext>
                  </a:extLst>
                </a:gridCol>
              </a:tblGrid>
              <a:tr h="2448425">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0"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tcPr>
                </a:tc>
                <a:extLst>
                  <a:ext uri="{0D108BD9-81ED-4DB2-BD59-A6C34878D82A}">
                    <a16:rowId xmlns:a16="http://schemas.microsoft.com/office/drawing/2014/main" val="10000"/>
                  </a:ext>
                </a:extLst>
              </a:tr>
              <a:tr h="414900">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MAY</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JUN</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JUL</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AUG</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SEP</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OCT</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NOV</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DEC</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JAN</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FEB</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MAR</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solidFill>
                            <a:srgbClr val="740B0B"/>
                          </a:solidFill>
                          <a:latin typeface="Barlow"/>
                          <a:ea typeface="Barlow"/>
                          <a:cs typeface="Barlow"/>
                          <a:sym typeface="Barlow"/>
                        </a:rPr>
                        <a:t>APR</a:t>
                      </a:r>
                      <a:endParaRPr sz="1000" b="1">
                        <a:solidFill>
                          <a:srgbClr val="740B0B"/>
                        </a:solidFill>
                        <a:latin typeface="Barlow"/>
                        <a:ea typeface="Barlow"/>
                        <a:cs typeface="Barlow"/>
                        <a:sym typeface="Barlow"/>
                      </a:endParaRPr>
                    </a:p>
                  </a:txBody>
                  <a:tcPr marL="91425" marR="91425" marT="91425" marB="91425">
                    <a:lnL w="9525" cap="flat" cmpd="sng">
                      <a:solidFill>
                        <a:srgbClr val="B7B7B7"/>
                      </a:solidFill>
                      <a:prstDash val="dot"/>
                      <a:round/>
                      <a:headEnd type="none" w="sm" len="sm"/>
                      <a:tailEnd type="none" w="sm" len="sm"/>
                    </a:lnL>
                    <a:lnR w="9525" cap="flat" cmpd="sng">
                      <a:solidFill>
                        <a:srgbClr val="B7B7B7"/>
                      </a:solidFill>
                      <a:prstDash val="dot"/>
                      <a:round/>
                      <a:headEnd type="none" w="sm" len="sm"/>
                      <a:tailEnd type="none" w="sm" len="sm"/>
                    </a:lnR>
                    <a:lnT w="9525" cap="flat" cmpd="sng">
                      <a:solidFill>
                        <a:srgbClr val="B7B7B7"/>
                      </a:solidFill>
                      <a:prstDash val="dot"/>
                      <a:round/>
                      <a:headEnd type="none" w="sm" len="sm"/>
                      <a:tailEnd type="none" w="sm" len="sm"/>
                    </a:lnT>
                    <a:lnB w="9525" cap="flat" cmpd="sng">
                      <a:solidFill>
                        <a:srgbClr val="B7B7B7"/>
                      </a:solidFill>
                      <a:prstDash val="dot"/>
                      <a:round/>
                      <a:headEnd type="none" w="sm" len="sm"/>
                      <a:tailEnd type="none" w="sm" len="sm"/>
                    </a:lnB>
                    <a:solidFill>
                      <a:srgbClr val="EFEFEF"/>
                    </a:solidFill>
                  </a:tcPr>
                </a:tc>
                <a:extLst>
                  <a:ext uri="{0D108BD9-81ED-4DB2-BD59-A6C34878D82A}">
                    <a16:rowId xmlns:a16="http://schemas.microsoft.com/office/drawing/2014/main" val="10001"/>
                  </a:ext>
                </a:extLst>
              </a:tr>
            </a:tbl>
          </a:graphicData>
        </a:graphic>
      </p:graphicFrame>
      <p:cxnSp>
        <p:nvCxnSpPr>
          <p:cNvPr id="1458" name="Google Shape;1458;p180"/>
          <p:cNvCxnSpPr/>
          <p:nvPr/>
        </p:nvCxnSpPr>
        <p:spPr>
          <a:xfrm>
            <a:off x="1612025" y="3123275"/>
            <a:ext cx="1265100" cy="1800"/>
          </a:xfrm>
          <a:prstGeom prst="straightConnector1">
            <a:avLst/>
          </a:prstGeom>
          <a:noFill/>
          <a:ln w="38100" cap="flat" cmpd="sng">
            <a:solidFill>
              <a:srgbClr val="D9A72A"/>
            </a:solidFill>
            <a:prstDash val="solid"/>
            <a:round/>
            <a:headEnd type="none" w="med" len="med"/>
            <a:tailEnd type="none" w="med" len="med"/>
          </a:ln>
        </p:spPr>
      </p:cxnSp>
      <p:sp>
        <p:nvSpPr>
          <p:cNvPr id="1459" name="Google Shape;1459;p180"/>
          <p:cNvSpPr txBox="1"/>
          <p:nvPr/>
        </p:nvSpPr>
        <p:spPr>
          <a:xfrm>
            <a:off x="2226900" y="3246300"/>
            <a:ext cx="791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100">
                <a:solidFill>
                  <a:srgbClr val="740B0B"/>
                </a:solidFill>
                <a:latin typeface="Barlow Condensed Medium"/>
                <a:ea typeface="Barlow Condensed Medium"/>
                <a:cs typeface="Barlow Condensed Medium"/>
                <a:sym typeface="Barlow Condensed Medium"/>
              </a:rPr>
              <a:t>STRATEGIZE</a:t>
            </a:r>
            <a:endParaRPr sz="1100">
              <a:solidFill>
                <a:srgbClr val="740B0B"/>
              </a:solidFill>
              <a:latin typeface="Barlow Condensed Medium"/>
              <a:ea typeface="Barlow Condensed Medium"/>
              <a:cs typeface="Barlow Condensed Medium"/>
              <a:sym typeface="Barlow Condensed Medium"/>
            </a:endParaRPr>
          </a:p>
        </p:txBody>
      </p:sp>
      <p:sp>
        <p:nvSpPr>
          <p:cNvPr id="1460" name="Google Shape;1460;p180"/>
          <p:cNvSpPr txBox="1"/>
          <p:nvPr/>
        </p:nvSpPr>
        <p:spPr>
          <a:xfrm>
            <a:off x="2930025" y="2670375"/>
            <a:ext cx="645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100">
                <a:solidFill>
                  <a:srgbClr val="740B0B"/>
                </a:solidFill>
                <a:latin typeface="Barlow Condensed Medium"/>
                <a:ea typeface="Barlow Condensed Medium"/>
                <a:cs typeface="Barlow Condensed Medium"/>
                <a:sym typeface="Barlow Condensed Medium"/>
              </a:rPr>
              <a:t>ACTIVATE</a:t>
            </a:r>
            <a:endParaRPr sz="1100">
              <a:solidFill>
                <a:srgbClr val="740B0B"/>
              </a:solidFill>
              <a:latin typeface="Barlow Condensed Medium"/>
              <a:ea typeface="Barlow Condensed Medium"/>
              <a:cs typeface="Barlow Condensed Medium"/>
              <a:sym typeface="Barlow Condensed Medium"/>
            </a:endParaRPr>
          </a:p>
        </p:txBody>
      </p:sp>
      <p:cxnSp>
        <p:nvCxnSpPr>
          <p:cNvPr id="1461" name="Google Shape;1461;p180"/>
          <p:cNvCxnSpPr/>
          <p:nvPr/>
        </p:nvCxnSpPr>
        <p:spPr>
          <a:xfrm>
            <a:off x="2930400" y="2939150"/>
            <a:ext cx="5710500" cy="6300"/>
          </a:xfrm>
          <a:prstGeom prst="straightConnector1">
            <a:avLst/>
          </a:prstGeom>
          <a:noFill/>
          <a:ln w="38100" cap="flat" cmpd="sng">
            <a:solidFill>
              <a:srgbClr val="D9A72A"/>
            </a:solidFill>
            <a:prstDash val="solid"/>
            <a:round/>
            <a:headEnd type="none" w="med" len="med"/>
            <a:tailEnd type="none" w="med" len="med"/>
          </a:ln>
        </p:spPr>
      </p:cxnSp>
      <p:sp>
        <p:nvSpPr>
          <p:cNvPr id="1462" name="Google Shape;1462;p180"/>
          <p:cNvSpPr txBox="1"/>
          <p:nvPr/>
        </p:nvSpPr>
        <p:spPr>
          <a:xfrm>
            <a:off x="4105075" y="3757200"/>
            <a:ext cx="126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100">
                <a:solidFill>
                  <a:srgbClr val="740B0B"/>
                </a:solidFill>
                <a:latin typeface="Barlow Condensed Medium"/>
                <a:ea typeface="Barlow Condensed Medium"/>
                <a:cs typeface="Barlow Condensed Medium"/>
                <a:sym typeface="Barlow Condensed Medium"/>
              </a:rPr>
              <a:t>MEASURE/OPTIMIZE</a:t>
            </a:r>
            <a:endParaRPr sz="1100">
              <a:solidFill>
                <a:srgbClr val="740B0B"/>
              </a:solidFill>
              <a:latin typeface="Barlow Condensed Medium"/>
              <a:ea typeface="Barlow Condensed Medium"/>
              <a:cs typeface="Barlow Condensed Medium"/>
              <a:sym typeface="Barlow Condensed Medium"/>
            </a:endParaRPr>
          </a:p>
        </p:txBody>
      </p:sp>
      <p:cxnSp>
        <p:nvCxnSpPr>
          <p:cNvPr id="1463" name="Google Shape;1463;p180"/>
          <p:cNvCxnSpPr/>
          <p:nvPr/>
        </p:nvCxnSpPr>
        <p:spPr>
          <a:xfrm>
            <a:off x="4138929" y="4042277"/>
            <a:ext cx="4484100" cy="25500"/>
          </a:xfrm>
          <a:prstGeom prst="straightConnector1">
            <a:avLst/>
          </a:prstGeom>
          <a:noFill/>
          <a:ln w="38100" cap="flat" cmpd="sng">
            <a:solidFill>
              <a:srgbClr val="D9A72A"/>
            </a:solidFill>
            <a:prstDash val="solid"/>
            <a:round/>
            <a:headEnd type="none" w="med" len="med"/>
            <a:tailEnd type="none" w="med" len="med"/>
          </a:ln>
        </p:spPr>
      </p:cxnSp>
      <p:grpSp>
        <p:nvGrpSpPr>
          <p:cNvPr id="1464" name="Google Shape;1464;p180"/>
          <p:cNvGrpSpPr/>
          <p:nvPr/>
        </p:nvGrpSpPr>
        <p:grpSpPr>
          <a:xfrm>
            <a:off x="876925" y="1968263"/>
            <a:ext cx="791100" cy="1206963"/>
            <a:chOff x="876925" y="1814963"/>
            <a:chExt cx="791100" cy="1206963"/>
          </a:xfrm>
        </p:grpSpPr>
        <p:sp>
          <p:nvSpPr>
            <p:cNvPr id="1465" name="Google Shape;1465;p180"/>
            <p:cNvSpPr txBox="1"/>
            <p:nvPr/>
          </p:nvSpPr>
          <p:spPr>
            <a:xfrm>
              <a:off x="876925" y="1990525"/>
              <a:ext cx="7911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100" b="1">
                  <a:solidFill>
                    <a:srgbClr val="740B0B"/>
                  </a:solidFill>
                  <a:latin typeface="Barlow Condensed"/>
                  <a:ea typeface="Barlow Condensed"/>
                  <a:cs typeface="Barlow Condensed"/>
                  <a:sym typeface="Barlow Condensed"/>
                </a:rPr>
                <a:t>CARNEGIE SELECTED &amp; CONTRACT SIGNED</a:t>
              </a:r>
              <a:endParaRPr sz="1100" b="1">
                <a:solidFill>
                  <a:srgbClr val="740B0B"/>
                </a:solidFill>
                <a:latin typeface="Barlow Condensed"/>
                <a:ea typeface="Barlow Condensed"/>
                <a:cs typeface="Barlow Condensed"/>
                <a:sym typeface="Barlow Condensed"/>
              </a:endParaRPr>
            </a:p>
          </p:txBody>
        </p:sp>
        <p:pic>
          <p:nvPicPr>
            <p:cNvPr id="1466" name="Google Shape;1466;p1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8788" y="1814963"/>
              <a:ext cx="207375" cy="207375"/>
            </a:xfrm>
            <a:prstGeom prst="rect">
              <a:avLst/>
            </a:prstGeom>
            <a:noFill/>
            <a:ln>
              <a:noFill/>
            </a:ln>
          </p:spPr>
        </p:pic>
      </p:grpSp>
      <p:grpSp>
        <p:nvGrpSpPr>
          <p:cNvPr id="1467" name="Google Shape;1467;p180"/>
          <p:cNvGrpSpPr/>
          <p:nvPr/>
        </p:nvGrpSpPr>
        <p:grpSpPr>
          <a:xfrm>
            <a:off x="2046950" y="1983288"/>
            <a:ext cx="1038000" cy="687088"/>
            <a:chOff x="2046950" y="2598288"/>
            <a:chExt cx="1038000" cy="687088"/>
          </a:xfrm>
        </p:grpSpPr>
        <p:sp>
          <p:nvSpPr>
            <p:cNvPr id="1468" name="Google Shape;1468;p180"/>
            <p:cNvSpPr txBox="1"/>
            <p:nvPr/>
          </p:nvSpPr>
          <p:spPr>
            <a:xfrm>
              <a:off x="2046950" y="2762175"/>
              <a:ext cx="1038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100" b="1">
                  <a:solidFill>
                    <a:srgbClr val="740B0B"/>
                  </a:solidFill>
                  <a:latin typeface="Barlow Condensed"/>
                  <a:ea typeface="Barlow Condensed"/>
                  <a:cs typeface="Barlow Condensed"/>
                  <a:sym typeface="Barlow Condensed"/>
                </a:rPr>
                <a:t>CONTRACT</a:t>
              </a:r>
              <a:br>
                <a:rPr lang="en" sz="1100" b="1">
                  <a:solidFill>
                    <a:srgbClr val="740B0B"/>
                  </a:solidFill>
                  <a:latin typeface="Barlow Condensed"/>
                  <a:ea typeface="Barlow Condensed"/>
                  <a:cs typeface="Barlow Condensed"/>
                  <a:sym typeface="Barlow Condensed"/>
                </a:rPr>
              </a:br>
              <a:r>
                <a:rPr lang="en" sz="1100" b="1">
                  <a:solidFill>
                    <a:srgbClr val="740B0B"/>
                  </a:solidFill>
                  <a:latin typeface="Barlow Condensed"/>
                  <a:ea typeface="Barlow Condensed"/>
                  <a:cs typeface="Barlow Condensed"/>
                  <a:sym typeface="Barlow Condensed"/>
                </a:rPr>
                <a:t>BEGINS</a:t>
              </a:r>
              <a:endParaRPr sz="1100" b="1">
                <a:solidFill>
                  <a:srgbClr val="740B0B"/>
                </a:solidFill>
                <a:latin typeface="Barlow Condensed"/>
                <a:ea typeface="Barlow Condensed"/>
                <a:cs typeface="Barlow Condensed"/>
                <a:sym typeface="Barlow Condensed"/>
              </a:endParaRPr>
            </a:p>
          </p:txBody>
        </p:sp>
        <p:pic>
          <p:nvPicPr>
            <p:cNvPr id="1469" name="Google Shape;1469;p1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462250" y="2598288"/>
              <a:ext cx="207375" cy="207375"/>
            </a:xfrm>
            <a:prstGeom prst="rect">
              <a:avLst/>
            </a:prstGeom>
            <a:noFill/>
            <a:ln>
              <a:noFill/>
            </a:ln>
          </p:spPr>
        </p:pic>
      </p:grpSp>
      <p:sp>
        <p:nvSpPr>
          <p:cNvPr id="1470" name="Google Shape;1470;p180"/>
          <p:cNvSpPr txBox="1"/>
          <p:nvPr/>
        </p:nvSpPr>
        <p:spPr>
          <a:xfrm>
            <a:off x="808675" y="553750"/>
            <a:ext cx="7643100" cy="6207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2400">
                <a:solidFill>
                  <a:schemeClr val="dk1"/>
                </a:solidFill>
                <a:latin typeface="DM Serif Display"/>
                <a:ea typeface="DM Serif Display"/>
                <a:cs typeface="DM Serif Display"/>
                <a:sym typeface="DM Serif Display"/>
              </a:rPr>
              <a:t>Carnegie Student Search Timeline</a:t>
            </a:r>
            <a:endParaRPr sz="2400">
              <a:solidFill>
                <a:schemeClr val="dk1"/>
              </a:solidFill>
              <a:latin typeface="DM Serif Display"/>
              <a:ea typeface="DM Serif Display"/>
              <a:cs typeface="DM Serif Display"/>
              <a:sym typeface="DM Serif Display"/>
            </a:endParaRPr>
          </a:p>
        </p:txBody>
      </p:sp>
      <p:cxnSp>
        <p:nvCxnSpPr>
          <p:cNvPr id="1471" name="Google Shape;1471;p180"/>
          <p:cNvCxnSpPr/>
          <p:nvPr/>
        </p:nvCxnSpPr>
        <p:spPr>
          <a:xfrm>
            <a:off x="2249225" y="3556900"/>
            <a:ext cx="6382500" cy="11400"/>
          </a:xfrm>
          <a:prstGeom prst="straightConnector1">
            <a:avLst/>
          </a:prstGeom>
          <a:noFill/>
          <a:ln w="38100" cap="flat" cmpd="sng">
            <a:solidFill>
              <a:srgbClr val="D9A72A"/>
            </a:solidFill>
            <a:prstDash val="solid"/>
            <a:round/>
            <a:headEnd type="none" w="med" len="med"/>
            <a:tailEnd type="none" w="med" len="med"/>
          </a:ln>
        </p:spPr>
      </p:cxnSp>
      <p:sp>
        <p:nvSpPr>
          <p:cNvPr id="1472" name="Google Shape;1472;p180"/>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40</a:t>
            </a:fld>
            <a:endParaRPr/>
          </a:p>
        </p:txBody>
      </p:sp>
      <p:sp>
        <p:nvSpPr>
          <p:cNvPr id="1473" name="Google Shape;1473;p180"/>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474" name="Google Shape;1474;p180"/>
          <p:cNvSpPr txBox="1"/>
          <p:nvPr/>
        </p:nvSpPr>
        <p:spPr>
          <a:xfrm>
            <a:off x="1595075" y="2805375"/>
            <a:ext cx="68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100">
                <a:solidFill>
                  <a:srgbClr val="740B0B"/>
                </a:solidFill>
                <a:latin typeface="Barlow Condensed Medium"/>
                <a:ea typeface="Barlow Condensed Medium"/>
                <a:cs typeface="Barlow Condensed Medium"/>
                <a:sym typeface="Barlow Condensed Medium"/>
              </a:rPr>
              <a:t>DISCOVER</a:t>
            </a:r>
            <a:endParaRPr sz="1100">
              <a:solidFill>
                <a:srgbClr val="740B0B"/>
              </a:solidFill>
              <a:latin typeface="Barlow Condensed Medium"/>
              <a:ea typeface="Barlow Condensed Medium"/>
              <a:cs typeface="Barlow Condensed Medium"/>
              <a:sym typeface="Barlow Condensed Medium"/>
            </a:endParaRPr>
          </a:p>
        </p:txBody>
      </p:sp>
      <p:sp>
        <p:nvSpPr>
          <p:cNvPr id="1475" name="Google Shape;1475;p180"/>
          <p:cNvSpPr txBox="1"/>
          <p:nvPr/>
        </p:nvSpPr>
        <p:spPr>
          <a:xfrm>
            <a:off x="2793050" y="2168250"/>
            <a:ext cx="834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100" b="1">
                <a:solidFill>
                  <a:srgbClr val="740B0B"/>
                </a:solidFill>
                <a:latin typeface="Barlow Condensed"/>
                <a:ea typeface="Barlow Condensed"/>
                <a:cs typeface="Barlow Condensed"/>
                <a:sym typeface="Barlow Condensed"/>
              </a:rPr>
              <a:t>CAMPAIGN LAUNCH</a:t>
            </a:r>
            <a:endParaRPr sz="1100" b="1">
              <a:solidFill>
                <a:srgbClr val="740B0B"/>
              </a:solidFill>
              <a:latin typeface="Barlow Condensed"/>
              <a:ea typeface="Barlow Condensed"/>
              <a:cs typeface="Barlow Condensed"/>
              <a:sym typeface="Barlow Condensed"/>
            </a:endParaRPr>
          </a:p>
        </p:txBody>
      </p:sp>
      <p:pic>
        <p:nvPicPr>
          <p:cNvPr id="1476" name="Google Shape;1476;p1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06500" y="1988438"/>
            <a:ext cx="207375" cy="207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81"/>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41</a:t>
            </a:fld>
            <a:endParaRPr sz="800">
              <a:latin typeface="Barlow SemiBold"/>
              <a:ea typeface="Barlow SemiBold"/>
              <a:cs typeface="Barlow SemiBold"/>
              <a:sym typeface="Barlow SemiBold"/>
            </a:endParaRPr>
          </a:p>
        </p:txBody>
      </p:sp>
      <p:sp>
        <p:nvSpPr>
          <p:cNvPr id="1482" name="Google Shape;1482;p181"/>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41</a:t>
            </a:fld>
            <a:endParaRPr/>
          </a:p>
        </p:txBody>
      </p:sp>
      <p:graphicFrame>
        <p:nvGraphicFramePr>
          <p:cNvPr id="1483" name="Google Shape;1483;p181"/>
          <p:cNvGraphicFramePr/>
          <p:nvPr/>
        </p:nvGraphicFramePr>
        <p:xfrm>
          <a:off x="969264" y="1410192"/>
          <a:ext cx="3000000" cy="3000000"/>
        </p:xfrm>
        <a:graphic>
          <a:graphicData uri="http://schemas.openxmlformats.org/drawingml/2006/table">
            <a:tbl>
              <a:tblPr>
                <a:noFill/>
                <a:tableStyleId>{7DB855D9-E05B-4512-BAC5-57358ABD9687}</a:tableStyleId>
              </a:tblPr>
              <a:tblGrid>
                <a:gridCol w="1883575">
                  <a:extLst>
                    <a:ext uri="{9D8B030D-6E8A-4147-A177-3AD203B41FA5}">
                      <a16:colId xmlns:a16="http://schemas.microsoft.com/office/drawing/2014/main" val="20000"/>
                    </a:ext>
                  </a:extLst>
                </a:gridCol>
                <a:gridCol w="4832225">
                  <a:extLst>
                    <a:ext uri="{9D8B030D-6E8A-4147-A177-3AD203B41FA5}">
                      <a16:colId xmlns:a16="http://schemas.microsoft.com/office/drawing/2014/main" val="20001"/>
                    </a:ext>
                  </a:extLst>
                </a:gridCol>
                <a:gridCol w="878250">
                  <a:extLst>
                    <a:ext uri="{9D8B030D-6E8A-4147-A177-3AD203B41FA5}">
                      <a16:colId xmlns:a16="http://schemas.microsoft.com/office/drawing/2014/main" val="20002"/>
                    </a:ext>
                  </a:extLst>
                </a:gridCol>
              </a:tblGrid>
              <a:tr h="272075">
                <a:tc gridSpan="3">
                  <a:txBody>
                    <a:bodyPr/>
                    <a:lstStyle/>
                    <a:p>
                      <a:pPr marL="0" lvl="0" indent="0" algn="l" rtl="0">
                        <a:lnSpc>
                          <a:spcPct val="115000"/>
                        </a:lnSpc>
                        <a:spcBef>
                          <a:spcPts val="0"/>
                        </a:spcBef>
                        <a:spcAft>
                          <a:spcPts val="200"/>
                        </a:spcAft>
                        <a:buNone/>
                      </a:pPr>
                      <a:r>
                        <a:rPr lang="en" sz="900" b="1">
                          <a:latin typeface="DM Serif Display"/>
                          <a:ea typeface="DM Serif Display"/>
                          <a:cs typeface="DM Serif Display"/>
                          <a:sym typeface="DM Serif Display"/>
                        </a:rPr>
                        <a:t>Core Student Search Investment </a:t>
                      </a:r>
                      <a:endParaRPr sz="900" b="1">
                        <a:latin typeface="DM Serif Display"/>
                        <a:ea typeface="DM Serif Display"/>
                        <a:cs typeface="DM Serif Display"/>
                        <a:sym typeface="DM Serif Display"/>
                      </a:endParaRPr>
                    </a:p>
                  </a:txBody>
                  <a:tcPr marL="34275" marR="34275" marT="34275" marB="34275">
                    <a:lnL w="9525" cap="flat" cmpd="sng">
                      <a:solidFill>
                        <a:srgbClr val="DCDEE0"/>
                      </a:solidFill>
                      <a:prstDash val="dot"/>
                      <a:round/>
                      <a:headEnd type="none" w="sm" len="sm"/>
                      <a:tailEnd type="none" w="sm" len="sm"/>
                    </a:lnL>
                    <a:lnR w="9525" cap="flat" cmpd="sng">
                      <a:solidFill>
                        <a:srgbClr val="DCDEE0"/>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0600">
                <a:tc>
                  <a:txBody>
                    <a:bodyPr/>
                    <a:lstStyle/>
                    <a:p>
                      <a:pPr marL="0" lvl="0" indent="0" algn="l" rtl="0">
                        <a:lnSpc>
                          <a:spcPct val="115000"/>
                        </a:lnSpc>
                        <a:spcBef>
                          <a:spcPts val="0"/>
                        </a:spcBef>
                        <a:spcAft>
                          <a:spcPts val="200"/>
                        </a:spcAft>
                        <a:buNone/>
                      </a:pPr>
                      <a:r>
                        <a:rPr lang="en" sz="700" b="1">
                          <a:latin typeface="Barlow"/>
                          <a:ea typeface="Barlow"/>
                          <a:cs typeface="Barlow"/>
                          <a:sym typeface="Barlow"/>
                        </a:rPr>
                        <a:t>CollegeXpress Lead Generation</a:t>
                      </a:r>
                      <a:endParaRPr sz="700" b="1">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en" sz="700">
                          <a:solidFill>
                            <a:schemeClr val="dk1"/>
                          </a:solidFill>
                          <a:latin typeface="Barlow"/>
                          <a:ea typeface="Barlow"/>
                          <a:cs typeface="Barlow"/>
                          <a:sym typeface="Barlow"/>
                        </a:rPr>
                        <a:t>Connecting with prospective students at every stage of their journey is more challenging than ever before. CollegeXpress is the go-to resource for college and scholarship searches for millions of students, parents, and counselors, which is why it’s a trusted tool for hundreds of institutions.</a:t>
                      </a:r>
                      <a:endParaRPr sz="700">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rowSpan="5">
                  <a:txBody>
                    <a:bodyPr/>
                    <a:lstStyle/>
                    <a:p>
                      <a:pPr marL="0" lvl="0" indent="0" algn="r" rtl="0">
                        <a:spcBef>
                          <a:spcPts val="0"/>
                        </a:spcBef>
                        <a:spcAft>
                          <a:spcPts val="0"/>
                        </a:spcAft>
                        <a:buNone/>
                      </a:pPr>
                      <a:r>
                        <a:rPr lang="en" sz="700" b="1">
                          <a:solidFill>
                            <a:schemeClr val="dk2"/>
                          </a:solidFill>
                          <a:latin typeface="Barlow"/>
                          <a:ea typeface="Barlow"/>
                          <a:cs typeface="Barlow"/>
                          <a:sym typeface="Barlow"/>
                        </a:rPr>
                        <a:t>$270,300</a:t>
                      </a:r>
                      <a:endParaRPr/>
                    </a:p>
                  </a:txBody>
                  <a:tcPr marL="34275" marR="34275" marT="34275" marB="34275" anchor="ctr">
                    <a:lnL w="9525" cap="flat" cmpd="sng">
                      <a:solidFill>
                        <a:srgbClr val="9E9E9E"/>
                      </a:solidFill>
                      <a:prstDash val="dot"/>
                      <a:round/>
                      <a:headEnd type="none" w="sm" len="sm"/>
                      <a:tailEnd type="none" w="sm" len="sm"/>
                    </a:lnL>
                    <a:lnR w="9525" cap="flat" cmpd="sng">
                      <a:solidFill>
                        <a:srgbClr val="DCDEE0"/>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extLst>
                  <a:ext uri="{0D108BD9-81ED-4DB2-BD59-A6C34878D82A}">
                    <a16:rowId xmlns:a16="http://schemas.microsoft.com/office/drawing/2014/main" val="10001"/>
                  </a:ext>
                </a:extLst>
              </a:tr>
              <a:tr h="308725">
                <a:tc>
                  <a:txBody>
                    <a:bodyPr/>
                    <a:lstStyle/>
                    <a:p>
                      <a:pPr marL="0" lvl="0" indent="0" algn="l" rtl="0">
                        <a:lnSpc>
                          <a:spcPct val="115000"/>
                        </a:lnSpc>
                        <a:spcBef>
                          <a:spcPts val="0"/>
                        </a:spcBef>
                        <a:spcAft>
                          <a:spcPts val="400"/>
                        </a:spcAft>
                        <a:buClr>
                          <a:schemeClr val="dk1"/>
                        </a:buClr>
                        <a:buSzPts val="1100"/>
                        <a:buFont typeface="Arial"/>
                        <a:buNone/>
                      </a:pPr>
                      <a:r>
                        <a:rPr lang="en" sz="700" b="1">
                          <a:solidFill>
                            <a:schemeClr val="dk1"/>
                          </a:solidFill>
                          <a:latin typeface="Barlow"/>
                          <a:ea typeface="Barlow"/>
                          <a:cs typeface="Barlow"/>
                          <a:sym typeface="Barlow"/>
                        </a:rPr>
                        <a:t>Enrollment &amp; Lead Sourcing Strategy</a:t>
                      </a:r>
                      <a:endParaRPr sz="700" b="1" i="1">
                        <a:solidFill>
                          <a:schemeClr val="dk1"/>
                        </a:solidFill>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Barlow"/>
                          <a:ea typeface="Barlow"/>
                          <a:cs typeface="Barlow"/>
                          <a:sym typeface="Barlow"/>
                        </a:rPr>
                        <a:t>This enrollment analysis and strategy plan will inform decision-making processes with specific recommendations relative to student search and contribute to the optimization of enrollment strategies.</a:t>
                      </a:r>
                      <a:endParaRPr sz="700">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37375">
                <a:tc>
                  <a:txBody>
                    <a:bodyPr/>
                    <a:lstStyle/>
                    <a:p>
                      <a:pPr marL="0" lvl="0" indent="0" algn="l" rtl="0">
                        <a:lnSpc>
                          <a:spcPct val="115000"/>
                        </a:lnSpc>
                        <a:spcBef>
                          <a:spcPts val="0"/>
                        </a:spcBef>
                        <a:spcAft>
                          <a:spcPts val="0"/>
                        </a:spcAft>
                        <a:buNone/>
                      </a:pPr>
                      <a:r>
                        <a:rPr lang="en" sz="700" b="1">
                          <a:latin typeface="Barlow"/>
                          <a:ea typeface="Barlow"/>
                          <a:cs typeface="Barlow"/>
                          <a:sym typeface="Barlow"/>
                        </a:rPr>
                        <a:t>Full Lifecycle Slate Communications + Transfer Campaign</a:t>
                      </a:r>
                      <a:endParaRPr sz="700" b="1">
                        <a:latin typeface="Barlow"/>
                        <a:ea typeface="Barlow"/>
                        <a:cs typeface="Barlow"/>
                        <a:sym typeface="Barlow"/>
                      </a:endParaRPr>
                    </a:p>
                    <a:p>
                      <a:pPr marL="0" lvl="0" indent="0" algn="l" rtl="0">
                        <a:lnSpc>
                          <a:spcPct val="115000"/>
                        </a:lnSpc>
                        <a:spcBef>
                          <a:spcPts val="200"/>
                        </a:spcBef>
                        <a:spcAft>
                          <a:spcPts val="0"/>
                        </a:spcAft>
                        <a:buClr>
                          <a:schemeClr val="dk1"/>
                        </a:buClr>
                        <a:buSzPts val="1100"/>
                        <a:buFont typeface="Arial"/>
                        <a:buNone/>
                      </a:pPr>
                      <a:endParaRPr sz="600" b="1">
                        <a:highlight>
                          <a:srgbClr val="00FFFF"/>
                        </a:highlight>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en" sz="700">
                          <a:solidFill>
                            <a:schemeClr val="dk1"/>
                          </a:solidFill>
                          <a:latin typeface="Barlow"/>
                          <a:ea typeface="Barlow"/>
                          <a:cs typeface="Barlow"/>
                          <a:sym typeface="Barlow"/>
                        </a:rPr>
                        <a:t>Tailor any Slate communications based on academic, demographic, psychometric, and custom data points and generate connections with highly relevant messages. No data transfers involved and real-time campaign reporting is built in.</a:t>
                      </a:r>
                      <a:endParaRPr sz="700" i="1">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460600">
                <a:tc>
                  <a:txBody>
                    <a:bodyPr/>
                    <a:lstStyle/>
                    <a:p>
                      <a:pPr marL="0" lvl="0" indent="0" algn="l" rtl="0">
                        <a:lnSpc>
                          <a:spcPct val="115000"/>
                        </a:lnSpc>
                        <a:spcBef>
                          <a:spcPts val="0"/>
                        </a:spcBef>
                        <a:spcAft>
                          <a:spcPts val="0"/>
                        </a:spcAft>
                        <a:buNone/>
                      </a:pPr>
                      <a:r>
                        <a:rPr lang="en" sz="700" b="1">
                          <a:latin typeface="Barlow"/>
                          <a:ea typeface="Barlow"/>
                          <a:cs typeface="Barlow"/>
                          <a:sym typeface="Barlow"/>
                        </a:rPr>
                        <a:t>Psychographic Segmentation - </a:t>
                      </a:r>
                      <a:br>
                        <a:rPr lang="en" sz="700" b="1">
                          <a:latin typeface="Barlow"/>
                          <a:ea typeface="Barlow"/>
                          <a:cs typeface="Barlow"/>
                          <a:sym typeface="Barlow"/>
                        </a:rPr>
                      </a:br>
                      <a:r>
                        <a:rPr lang="en" sz="700" b="1">
                          <a:latin typeface="Barlow"/>
                          <a:ea typeface="Barlow"/>
                          <a:cs typeface="Barlow"/>
                          <a:sym typeface="Barlow"/>
                        </a:rPr>
                        <a:t>Carnegie Motivators </a:t>
                      </a:r>
                      <a:endParaRPr sz="700" b="1">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400"/>
                        <a:buFont typeface="Arial"/>
                        <a:buNone/>
                      </a:pPr>
                      <a:r>
                        <a:rPr lang="en" sz="700">
                          <a:solidFill>
                            <a:schemeClr val="dk1"/>
                          </a:solidFill>
                          <a:latin typeface="Barlow"/>
                          <a:ea typeface="Barlow"/>
                          <a:cs typeface="Barlow"/>
                          <a:sym typeface="Barlow"/>
                        </a:rPr>
                        <a:t>Proprietary methodology that  will tag your prospect and inquiry lists with what psychographic motivator they will most resonate with to guide your communication segmentation strategy.</a:t>
                      </a:r>
                      <a:endParaRPr sz="700">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26250">
                <a:tc>
                  <a:txBody>
                    <a:bodyPr/>
                    <a:lstStyle/>
                    <a:p>
                      <a:pPr marL="0" lvl="0" indent="0" algn="l" rtl="0">
                        <a:lnSpc>
                          <a:spcPct val="115000"/>
                        </a:lnSpc>
                        <a:spcBef>
                          <a:spcPts val="0"/>
                        </a:spcBef>
                        <a:spcAft>
                          <a:spcPts val="0"/>
                        </a:spcAft>
                        <a:buNone/>
                      </a:pPr>
                      <a:r>
                        <a:rPr lang="en" sz="700" b="1">
                          <a:latin typeface="Barlow"/>
                          <a:ea typeface="Barlow"/>
                          <a:cs typeface="Barlow"/>
                          <a:sym typeface="Barlow"/>
                        </a:rPr>
                        <a:t>Lead Scoring</a:t>
                      </a:r>
                      <a:endParaRPr sz="700" b="1">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en" sz="700">
                          <a:solidFill>
                            <a:schemeClr val="dk1"/>
                          </a:solidFill>
                          <a:latin typeface="Barlow"/>
                          <a:ea typeface="Barlow"/>
                          <a:cs typeface="Barlow"/>
                          <a:sym typeface="Barlow"/>
                        </a:rPr>
                        <a:t>Custom modeling predicting inquiry-to-applicant conversion to inform your team's outreach priorities. Inclusive of regular tagging of current Inquiries to signal likelihood to convert, delivered weekly until census.</a:t>
                      </a:r>
                      <a:endParaRPr sz="700">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225275">
                <a:tc gridSpan="3">
                  <a:txBody>
                    <a:bodyPr/>
                    <a:lstStyle/>
                    <a:p>
                      <a:pPr marL="0" lvl="0" indent="0" algn="l" rtl="0">
                        <a:lnSpc>
                          <a:spcPct val="115000"/>
                        </a:lnSpc>
                        <a:spcBef>
                          <a:spcPts val="0"/>
                        </a:spcBef>
                        <a:spcAft>
                          <a:spcPts val="0"/>
                        </a:spcAft>
                        <a:buNone/>
                      </a:pPr>
                      <a:r>
                        <a:rPr lang="en" sz="900" b="1">
                          <a:latin typeface="DM Serif Display"/>
                          <a:ea typeface="DM Serif Display"/>
                          <a:cs typeface="DM Serif Display"/>
                          <a:sym typeface="DM Serif Display"/>
                        </a:rPr>
                        <a:t> Digital Marketing Investment</a:t>
                      </a:r>
                      <a:endParaRPr sz="200" b="1">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DCDEE0"/>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595000">
                <a:tc>
                  <a:txBody>
                    <a:bodyPr/>
                    <a:lstStyle/>
                    <a:p>
                      <a:pPr marL="0" lvl="0" indent="0" algn="l" rtl="0">
                        <a:lnSpc>
                          <a:spcPct val="115000"/>
                        </a:lnSpc>
                        <a:spcBef>
                          <a:spcPts val="0"/>
                        </a:spcBef>
                        <a:spcAft>
                          <a:spcPts val="0"/>
                        </a:spcAft>
                        <a:buNone/>
                      </a:pPr>
                      <a:r>
                        <a:rPr lang="en" sz="700" b="1">
                          <a:latin typeface="Barlow"/>
                          <a:ea typeface="Barlow"/>
                          <a:cs typeface="Barlow"/>
                          <a:sym typeface="Barlow"/>
                        </a:rPr>
                        <a:t>Full Funnel  Digital Execution</a:t>
                      </a:r>
                      <a:endParaRPr sz="700" b="1">
                        <a:latin typeface="Barlow"/>
                        <a:ea typeface="Barlow"/>
                        <a:cs typeface="Barlow"/>
                        <a:sym typeface="Barlow"/>
                      </a:endParaRPr>
                    </a:p>
                  </a:txBody>
                  <a:tcPr marL="34275" marR="34275" marT="34275" marB="34275">
                    <a:lnL w="9525" cap="flat" cmpd="sng">
                      <a:solidFill>
                        <a:srgbClr val="DCDEE0"/>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en" sz="700">
                          <a:solidFill>
                            <a:schemeClr val="dk1"/>
                          </a:solidFill>
                          <a:latin typeface="Barlow"/>
                          <a:ea typeface="Barlow"/>
                          <a:cs typeface="Barlow"/>
                          <a:sym typeface="Barlow"/>
                        </a:rPr>
                        <a:t>Strategy, execution, and management of all paid digital media. Set up across all digital platforms including keyword research, creation of target audiences, development of all copy and ad text, including testing variations, bidding strategies, etc. Access to a live dashboard to monitor digital campaigns as well as ongoing analysis from Digital team, including performance insights, trends, and recommendations when applicable.</a:t>
                      </a:r>
                      <a:endParaRPr sz="700">
                        <a:solidFill>
                          <a:schemeClr val="dk1"/>
                        </a:solidFill>
                        <a:latin typeface="Barlow"/>
                        <a:ea typeface="Barlow"/>
                        <a:cs typeface="Barlow"/>
                        <a:sym typeface="Barlow"/>
                      </a:endParaRPr>
                    </a:p>
                  </a:txBody>
                  <a:tcPr marL="34275" marR="34275" marT="34275" marB="34275" anchor="ctr">
                    <a:lnL w="9525" cap="flat" cmpd="sng">
                      <a:solidFill>
                        <a:srgbClr val="FFFFFF"/>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tc>
                  <a:txBody>
                    <a:bodyPr/>
                    <a:lstStyle/>
                    <a:p>
                      <a:pPr marL="0" lvl="0" indent="0" algn="r" rtl="0">
                        <a:lnSpc>
                          <a:spcPct val="115000"/>
                        </a:lnSpc>
                        <a:spcBef>
                          <a:spcPts val="0"/>
                        </a:spcBef>
                        <a:spcAft>
                          <a:spcPts val="200"/>
                        </a:spcAft>
                        <a:buNone/>
                      </a:pPr>
                      <a:r>
                        <a:rPr lang="en" sz="700" b="1">
                          <a:solidFill>
                            <a:schemeClr val="dk2"/>
                          </a:solidFill>
                          <a:latin typeface="Barlow"/>
                          <a:ea typeface="Barlow"/>
                          <a:cs typeface="Barlow"/>
                          <a:sym typeface="Barlow"/>
                        </a:rPr>
                        <a:t>$125,000</a:t>
                      </a:r>
                      <a:endParaRPr sz="700" b="1">
                        <a:solidFill>
                          <a:schemeClr val="dk2"/>
                        </a:solidFill>
                        <a:latin typeface="Barlow"/>
                        <a:ea typeface="Barlow"/>
                        <a:cs typeface="Barlow"/>
                        <a:sym typeface="Barlow"/>
                      </a:endParaRPr>
                    </a:p>
                  </a:txBody>
                  <a:tcPr marL="34275" marR="34275" marT="34275" marB="34275" anchor="ctr">
                    <a:lnL w="9525" cap="flat" cmpd="sng">
                      <a:solidFill>
                        <a:srgbClr val="9E9E9E"/>
                      </a:solidFill>
                      <a:prstDash val="dot"/>
                      <a:round/>
                      <a:headEnd type="none" w="sm" len="sm"/>
                      <a:tailEnd type="none" w="sm" len="sm"/>
                    </a:lnL>
                    <a:lnR w="9525" cap="flat" cmpd="sng">
                      <a:solidFill>
                        <a:srgbClr val="DCDEE0"/>
                      </a:solidFill>
                      <a:prstDash val="dot"/>
                      <a:round/>
                      <a:headEnd type="none" w="sm" len="sm"/>
                      <a:tailEnd type="none" w="sm" len="sm"/>
                    </a:lnR>
                    <a:lnT w="9525" cap="flat" cmpd="sng">
                      <a:solidFill>
                        <a:srgbClr val="DCDEE0"/>
                      </a:solidFill>
                      <a:prstDash val="dot"/>
                      <a:round/>
                      <a:headEnd type="none" w="sm" len="sm"/>
                      <a:tailEnd type="none" w="sm" len="sm"/>
                    </a:lnT>
                    <a:lnB w="9525" cap="flat" cmpd="sng">
                      <a:solidFill>
                        <a:srgbClr val="DCDEE0"/>
                      </a:solidFill>
                      <a:prstDash val="dot"/>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84" name="Google Shape;1484;p181"/>
          <p:cNvSpPr txBox="1"/>
          <p:nvPr/>
        </p:nvSpPr>
        <p:spPr>
          <a:xfrm>
            <a:off x="749450" y="495100"/>
            <a:ext cx="2854800" cy="5796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3200">
                <a:solidFill>
                  <a:schemeClr val="accent2"/>
                </a:solidFill>
                <a:latin typeface="DM Serif Display"/>
                <a:ea typeface="DM Serif Display"/>
                <a:cs typeface="DM Serif Display"/>
                <a:sym typeface="DM Serif Display"/>
              </a:rPr>
              <a:t>Investment Summary</a:t>
            </a:r>
            <a:endParaRPr sz="3200">
              <a:solidFill>
                <a:schemeClr val="accent2"/>
              </a:solidFill>
              <a:latin typeface="DM Serif Display"/>
              <a:ea typeface="DM Serif Display"/>
              <a:cs typeface="DM Serif Display"/>
              <a:sym typeface="DM Serif Displ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82"/>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42</a:t>
            </a:fld>
            <a:endParaRPr sz="800">
              <a:latin typeface="Barlow SemiBold"/>
              <a:ea typeface="Barlow SemiBold"/>
              <a:cs typeface="Barlow SemiBold"/>
              <a:sym typeface="Barlow SemiBold"/>
            </a:endParaRPr>
          </a:p>
        </p:txBody>
      </p:sp>
      <p:sp>
        <p:nvSpPr>
          <p:cNvPr id="1490" name="Google Shape;1490;p182"/>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42</a:t>
            </a:fld>
            <a:endParaRPr/>
          </a:p>
        </p:txBody>
      </p:sp>
      <p:graphicFrame>
        <p:nvGraphicFramePr>
          <p:cNvPr id="1491" name="Google Shape;1491;p182"/>
          <p:cNvGraphicFramePr/>
          <p:nvPr/>
        </p:nvGraphicFramePr>
        <p:xfrm>
          <a:off x="1413689" y="1434795"/>
          <a:ext cx="3000000" cy="3000000"/>
        </p:xfrm>
        <a:graphic>
          <a:graphicData uri="http://schemas.openxmlformats.org/drawingml/2006/table">
            <a:tbl>
              <a:tblPr>
                <a:noFill/>
                <a:tableStyleId>{7DB855D9-E05B-4512-BAC5-57358ABD9687}</a:tableStyleId>
              </a:tblPr>
              <a:tblGrid>
                <a:gridCol w="1475050">
                  <a:extLst>
                    <a:ext uri="{9D8B030D-6E8A-4147-A177-3AD203B41FA5}">
                      <a16:colId xmlns:a16="http://schemas.microsoft.com/office/drawing/2014/main" val="20000"/>
                    </a:ext>
                  </a:extLst>
                </a:gridCol>
                <a:gridCol w="1562675">
                  <a:extLst>
                    <a:ext uri="{9D8B030D-6E8A-4147-A177-3AD203B41FA5}">
                      <a16:colId xmlns:a16="http://schemas.microsoft.com/office/drawing/2014/main" val="20001"/>
                    </a:ext>
                  </a:extLst>
                </a:gridCol>
                <a:gridCol w="1562675">
                  <a:extLst>
                    <a:ext uri="{9D8B030D-6E8A-4147-A177-3AD203B41FA5}">
                      <a16:colId xmlns:a16="http://schemas.microsoft.com/office/drawing/2014/main" val="20002"/>
                    </a:ext>
                  </a:extLst>
                </a:gridCol>
                <a:gridCol w="1562675">
                  <a:extLst>
                    <a:ext uri="{9D8B030D-6E8A-4147-A177-3AD203B41FA5}">
                      <a16:colId xmlns:a16="http://schemas.microsoft.com/office/drawing/2014/main" val="20003"/>
                    </a:ext>
                  </a:extLst>
                </a:gridCol>
              </a:tblGrid>
              <a:tr h="453950">
                <a:tc>
                  <a:txBody>
                    <a:bodyPr/>
                    <a:lstStyle/>
                    <a:p>
                      <a:pPr marL="177800" lvl="0" indent="0" algn="l" rtl="0">
                        <a:lnSpc>
                          <a:spcPct val="115000"/>
                        </a:lnSpc>
                        <a:spcBef>
                          <a:spcPts val="0"/>
                        </a:spcBef>
                        <a:spcAft>
                          <a:spcPts val="200"/>
                        </a:spcAft>
                        <a:buNone/>
                      </a:pPr>
                      <a:r>
                        <a:rPr lang="en" sz="1000" b="1">
                          <a:solidFill>
                            <a:schemeClr val="dk1"/>
                          </a:solidFill>
                          <a:latin typeface="DM Serif Display"/>
                          <a:ea typeface="DM Serif Display"/>
                          <a:cs typeface="DM Serif Display"/>
                          <a:sym typeface="DM Serif Display"/>
                        </a:rPr>
                        <a:t>Multi-year Partnership</a:t>
                      </a:r>
                      <a:endParaRPr sz="1000" b="1">
                        <a:solidFill>
                          <a:schemeClr val="dk1"/>
                        </a:solidFill>
                        <a:latin typeface="DM Serif Display"/>
                        <a:ea typeface="DM Serif Display"/>
                        <a:cs typeface="DM Serif Display"/>
                        <a:sym typeface="DM Serif Display"/>
                      </a:endParaRPr>
                    </a:p>
                  </a:txBody>
                  <a:tcPr marL="34275" marR="34275" marT="34275" marB="34275" anchor="ctr">
                    <a:lnL w="9525" cap="flat" cmpd="sng">
                      <a:solidFill>
                        <a:schemeClr val="lt2">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rgbClr val="1E465E">
                          <a:alpha val="0"/>
                        </a:srgbClr>
                      </a:solidFill>
                      <a:prstDash val="solid"/>
                      <a:round/>
                      <a:headEnd type="none" w="sm" len="sm"/>
                      <a:tailEnd type="none" w="sm" len="sm"/>
                    </a:lnT>
                    <a:lnB w="9525" cap="flat" cmpd="sng">
                      <a:solidFill>
                        <a:srgbClr val="1E465E"/>
                      </a:solidFill>
                      <a:prstDash val="solid"/>
                      <a:round/>
                      <a:headEnd type="none" w="sm" len="sm"/>
                      <a:tailEnd type="none" w="sm" len="sm"/>
                    </a:lnB>
                  </a:tcPr>
                </a:tc>
                <a:tc>
                  <a:txBody>
                    <a:bodyPr/>
                    <a:lstStyle/>
                    <a:p>
                      <a:pPr marL="177800" lvl="0" indent="0" algn="ctr" rtl="0">
                        <a:lnSpc>
                          <a:spcPct val="115000"/>
                        </a:lnSpc>
                        <a:spcBef>
                          <a:spcPts val="0"/>
                        </a:spcBef>
                        <a:spcAft>
                          <a:spcPts val="200"/>
                        </a:spcAft>
                        <a:buNone/>
                      </a:pPr>
                      <a:r>
                        <a:rPr lang="en" sz="1000" b="1">
                          <a:solidFill>
                            <a:schemeClr val="dk1"/>
                          </a:solidFill>
                          <a:latin typeface="DM Serif Display"/>
                          <a:ea typeface="DM Serif Display"/>
                          <a:cs typeface="DM Serif Display"/>
                          <a:sym typeface="DM Serif Display"/>
                        </a:rPr>
                        <a:t>Core Student Search Investment</a:t>
                      </a:r>
                      <a:endParaRPr sz="1000" b="1">
                        <a:solidFill>
                          <a:schemeClr val="dk1"/>
                        </a:solidFill>
                        <a:latin typeface="DM Serif Display"/>
                        <a:ea typeface="DM Serif Display"/>
                        <a:cs typeface="DM Serif Display"/>
                        <a:sym typeface="DM Serif Display"/>
                      </a:endParaRPr>
                    </a:p>
                  </a:txBody>
                  <a:tcPr marL="34275" marR="34275" marT="34275" marB="342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CDEE0"/>
                    </a:solidFill>
                  </a:tcPr>
                </a:tc>
                <a:tc>
                  <a:txBody>
                    <a:bodyPr/>
                    <a:lstStyle/>
                    <a:p>
                      <a:pPr marL="177800" lvl="0" indent="0" algn="ctr" rtl="0">
                        <a:lnSpc>
                          <a:spcPct val="115000"/>
                        </a:lnSpc>
                        <a:spcBef>
                          <a:spcPts val="0"/>
                        </a:spcBef>
                        <a:spcAft>
                          <a:spcPts val="200"/>
                        </a:spcAft>
                        <a:buNone/>
                      </a:pPr>
                      <a:r>
                        <a:rPr lang="en" sz="1000" b="1">
                          <a:solidFill>
                            <a:schemeClr val="dk1"/>
                          </a:solidFill>
                          <a:latin typeface="DM Serif Display"/>
                          <a:ea typeface="DM Serif Display"/>
                          <a:cs typeface="DM Serif Display"/>
                          <a:sym typeface="DM Serif Display"/>
                        </a:rPr>
                        <a:t>Proposed</a:t>
                      </a:r>
                      <a:br>
                        <a:rPr lang="en" sz="1000" b="1">
                          <a:solidFill>
                            <a:schemeClr val="dk1"/>
                          </a:solidFill>
                          <a:latin typeface="DM Serif Display"/>
                          <a:ea typeface="DM Serif Display"/>
                          <a:cs typeface="DM Serif Display"/>
                          <a:sym typeface="DM Serif Display"/>
                        </a:rPr>
                      </a:br>
                      <a:r>
                        <a:rPr lang="en" sz="1000" b="1">
                          <a:solidFill>
                            <a:schemeClr val="dk1"/>
                          </a:solidFill>
                          <a:latin typeface="DM Serif Display"/>
                          <a:ea typeface="DM Serif Display"/>
                          <a:cs typeface="DM Serif Display"/>
                          <a:sym typeface="DM Serif Display"/>
                        </a:rPr>
                        <a:t> Digital Costs</a:t>
                      </a:r>
                      <a:endParaRPr sz="1000" b="1">
                        <a:solidFill>
                          <a:schemeClr val="dk1"/>
                        </a:solidFill>
                        <a:latin typeface="DM Serif Display"/>
                        <a:ea typeface="DM Serif Display"/>
                        <a:cs typeface="DM Serif Display"/>
                        <a:sym typeface="DM Serif Display"/>
                      </a:endParaRPr>
                    </a:p>
                  </a:txBody>
                  <a:tcPr marL="34275" marR="34275" marT="34275" marB="342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CDEE0"/>
                    </a:solidFill>
                  </a:tcPr>
                </a:tc>
                <a:tc>
                  <a:txBody>
                    <a:bodyPr/>
                    <a:lstStyle/>
                    <a:p>
                      <a:pPr marL="177800" lvl="0" indent="0" algn="ctr" rtl="0">
                        <a:lnSpc>
                          <a:spcPct val="115000"/>
                        </a:lnSpc>
                        <a:spcBef>
                          <a:spcPts val="0"/>
                        </a:spcBef>
                        <a:spcAft>
                          <a:spcPts val="200"/>
                        </a:spcAft>
                        <a:buNone/>
                      </a:pPr>
                      <a:r>
                        <a:rPr lang="en" sz="1000" b="1">
                          <a:solidFill>
                            <a:schemeClr val="dk1"/>
                          </a:solidFill>
                          <a:latin typeface="DM Serif Display"/>
                          <a:ea typeface="DM Serif Display"/>
                          <a:cs typeface="DM Serif Display"/>
                          <a:sym typeface="DM Serif Display"/>
                        </a:rPr>
                        <a:t>Total</a:t>
                      </a:r>
                      <a:endParaRPr sz="1000" b="1">
                        <a:solidFill>
                          <a:schemeClr val="dk1"/>
                        </a:solidFill>
                        <a:latin typeface="DM Serif Display"/>
                        <a:ea typeface="DM Serif Display"/>
                        <a:cs typeface="DM Serif Display"/>
                        <a:sym typeface="DM Serif Display"/>
                      </a:endParaRPr>
                    </a:p>
                  </a:txBody>
                  <a:tcPr marL="34275" marR="34275" marT="34275" marB="342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DCDEE0"/>
                    </a:solidFill>
                  </a:tcPr>
                </a:tc>
                <a:extLst>
                  <a:ext uri="{0D108BD9-81ED-4DB2-BD59-A6C34878D82A}">
                    <a16:rowId xmlns:a16="http://schemas.microsoft.com/office/drawing/2014/main" val="10000"/>
                  </a:ext>
                </a:extLst>
              </a:tr>
              <a:tr h="642650">
                <a:tc>
                  <a:txBody>
                    <a:bodyPr/>
                    <a:lstStyle/>
                    <a:p>
                      <a:pPr marL="177800" marR="114300" lvl="0" indent="0" algn="l" rtl="0">
                        <a:lnSpc>
                          <a:spcPct val="115000"/>
                        </a:lnSpc>
                        <a:spcBef>
                          <a:spcPts val="0"/>
                        </a:spcBef>
                        <a:spcAft>
                          <a:spcPts val="0"/>
                        </a:spcAft>
                        <a:buNone/>
                      </a:pPr>
                      <a:r>
                        <a:rPr lang="en" sz="1000">
                          <a:solidFill>
                            <a:schemeClr val="dk1"/>
                          </a:solidFill>
                          <a:latin typeface="Barlow"/>
                          <a:ea typeface="Barlow"/>
                          <a:cs typeface="Barlow"/>
                          <a:sym typeface="Barlow"/>
                        </a:rPr>
                        <a:t>Total Annual Investment</a:t>
                      </a:r>
                      <a:endParaRPr sz="1000">
                        <a:solidFill>
                          <a:schemeClr val="dk1"/>
                        </a:solidFill>
                        <a:latin typeface="Barlow"/>
                        <a:ea typeface="Barlow"/>
                        <a:cs typeface="Barlow"/>
                        <a:sym typeface="Barlow"/>
                      </a:endParaRPr>
                    </a:p>
                    <a:p>
                      <a:pPr marL="0" marR="114300" lvl="0" indent="0" algn="r" rtl="0">
                        <a:lnSpc>
                          <a:spcPct val="115000"/>
                        </a:lnSpc>
                        <a:spcBef>
                          <a:spcPts val="200"/>
                        </a:spcBef>
                        <a:spcAft>
                          <a:spcPts val="200"/>
                        </a:spcAft>
                        <a:buNone/>
                      </a:pPr>
                      <a:r>
                        <a:rPr lang="en" sz="1000" b="1" i="1">
                          <a:solidFill>
                            <a:schemeClr val="dk1"/>
                          </a:solidFill>
                          <a:latin typeface="Barlow"/>
                          <a:ea typeface="Barlow"/>
                          <a:cs typeface="Barlow"/>
                          <a:sym typeface="Barlow"/>
                        </a:rPr>
                        <a:t>1 Year Partnership</a:t>
                      </a:r>
                      <a:endParaRPr sz="1000" b="1">
                        <a:solidFill>
                          <a:schemeClr val="dk1"/>
                        </a:solidFill>
                        <a:latin typeface="Barlow"/>
                        <a:ea typeface="Barlow"/>
                        <a:cs typeface="Barlow"/>
                        <a:sym typeface="Barlow"/>
                      </a:endParaRPr>
                    </a:p>
                  </a:txBody>
                  <a:tcPr marL="34275" marR="34275" marT="34275" marB="34275" anchor="ctr">
                    <a:lnL w="9525" cap="flat" cmpd="sng">
                      <a:solidFill>
                        <a:schemeClr val="lt2">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1E465E"/>
                      </a:solidFill>
                      <a:prstDash val="solid"/>
                      <a:round/>
                      <a:headEnd type="none" w="sm" len="sm"/>
                      <a:tailEnd type="none" w="sm" len="sm"/>
                    </a:lnT>
                    <a:lnB w="9525" cap="flat" cmpd="sng">
                      <a:solidFill>
                        <a:srgbClr val="1F465F"/>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$270,300</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$125,000</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$395,300/year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dot"/>
                      <a:round/>
                      <a:headEnd type="none" w="sm" len="sm"/>
                      <a:tailEnd type="none" w="sm" len="sm"/>
                    </a:lnB>
                  </a:tcPr>
                </a:tc>
                <a:extLst>
                  <a:ext uri="{0D108BD9-81ED-4DB2-BD59-A6C34878D82A}">
                    <a16:rowId xmlns:a16="http://schemas.microsoft.com/office/drawing/2014/main" val="10001"/>
                  </a:ext>
                </a:extLst>
              </a:tr>
              <a:tr h="642650">
                <a:tc>
                  <a:txBody>
                    <a:bodyPr/>
                    <a:lstStyle/>
                    <a:p>
                      <a:pPr marL="177800" marR="114300" lvl="0" indent="0" algn="l" rtl="0">
                        <a:lnSpc>
                          <a:spcPct val="115000"/>
                        </a:lnSpc>
                        <a:spcBef>
                          <a:spcPts val="0"/>
                        </a:spcBef>
                        <a:spcAft>
                          <a:spcPts val="0"/>
                        </a:spcAft>
                        <a:buNone/>
                      </a:pPr>
                      <a:r>
                        <a:rPr lang="en" sz="1000">
                          <a:solidFill>
                            <a:schemeClr val="dk1"/>
                          </a:solidFill>
                          <a:latin typeface="Barlow"/>
                          <a:ea typeface="Barlow"/>
                          <a:cs typeface="Barlow"/>
                          <a:sym typeface="Barlow"/>
                        </a:rPr>
                        <a:t>Total Annual Investment</a:t>
                      </a:r>
                      <a:endParaRPr sz="1000">
                        <a:solidFill>
                          <a:schemeClr val="dk1"/>
                        </a:solidFill>
                        <a:latin typeface="Barlow"/>
                        <a:ea typeface="Barlow"/>
                        <a:cs typeface="Barlow"/>
                        <a:sym typeface="Barlow"/>
                      </a:endParaRPr>
                    </a:p>
                    <a:p>
                      <a:pPr marL="0" marR="114300" lvl="0" indent="0" algn="r" rtl="0">
                        <a:lnSpc>
                          <a:spcPct val="115000"/>
                        </a:lnSpc>
                        <a:spcBef>
                          <a:spcPts val="200"/>
                        </a:spcBef>
                        <a:spcAft>
                          <a:spcPts val="200"/>
                        </a:spcAft>
                        <a:buNone/>
                      </a:pPr>
                      <a:r>
                        <a:rPr lang="en" sz="1000" b="1" i="1">
                          <a:solidFill>
                            <a:schemeClr val="dk1"/>
                          </a:solidFill>
                          <a:latin typeface="Barlow"/>
                          <a:ea typeface="Barlow"/>
                          <a:cs typeface="Barlow"/>
                          <a:sym typeface="Barlow"/>
                        </a:rPr>
                        <a:t>2 Year Partnership</a:t>
                      </a:r>
                      <a:endParaRPr sz="1000" b="1">
                        <a:solidFill>
                          <a:schemeClr val="dk1"/>
                        </a:solidFill>
                        <a:latin typeface="Barlow"/>
                        <a:ea typeface="Barlow"/>
                        <a:cs typeface="Barlow"/>
                        <a:sym typeface="Barlow"/>
                      </a:endParaRPr>
                    </a:p>
                  </a:txBody>
                  <a:tcPr marL="34275" marR="34275" marT="34275" marB="34275" anchor="ctr">
                    <a:lnL w="9525" cap="flat" cmpd="sng">
                      <a:solidFill>
                        <a:schemeClr val="lt2">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1F465F"/>
                      </a:solidFill>
                      <a:prstDash val="dot"/>
                      <a:round/>
                      <a:headEnd type="none" w="sm" len="sm"/>
                      <a:tailEnd type="none" w="sm" len="sm"/>
                    </a:lnT>
                    <a:lnB w="9525" cap="flat" cmpd="sng">
                      <a:solidFill>
                        <a:srgbClr val="1F465F"/>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$263,450/year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$125,000/year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$388,450/year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extLst>
                  <a:ext uri="{0D108BD9-81ED-4DB2-BD59-A6C34878D82A}">
                    <a16:rowId xmlns:a16="http://schemas.microsoft.com/office/drawing/2014/main" val="10002"/>
                  </a:ext>
                </a:extLst>
              </a:tr>
              <a:tr h="642650">
                <a:tc>
                  <a:txBody>
                    <a:bodyPr/>
                    <a:lstStyle/>
                    <a:p>
                      <a:pPr marL="177800" marR="114300" lvl="0" indent="0" algn="l" rtl="0">
                        <a:lnSpc>
                          <a:spcPct val="115000"/>
                        </a:lnSpc>
                        <a:spcBef>
                          <a:spcPts val="0"/>
                        </a:spcBef>
                        <a:spcAft>
                          <a:spcPts val="0"/>
                        </a:spcAft>
                        <a:buNone/>
                      </a:pPr>
                      <a:r>
                        <a:rPr lang="en" sz="1000">
                          <a:solidFill>
                            <a:schemeClr val="dk1"/>
                          </a:solidFill>
                          <a:latin typeface="Barlow"/>
                          <a:ea typeface="Barlow"/>
                          <a:cs typeface="Barlow"/>
                          <a:sym typeface="Barlow"/>
                        </a:rPr>
                        <a:t>Total Annual Investment</a:t>
                      </a:r>
                      <a:endParaRPr sz="1000">
                        <a:solidFill>
                          <a:schemeClr val="dk1"/>
                        </a:solidFill>
                        <a:latin typeface="Barlow"/>
                        <a:ea typeface="Barlow"/>
                        <a:cs typeface="Barlow"/>
                        <a:sym typeface="Barlow"/>
                      </a:endParaRPr>
                    </a:p>
                    <a:p>
                      <a:pPr marL="0" marR="114300" lvl="0" indent="0" algn="r" rtl="0">
                        <a:lnSpc>
                          <a:spcPct val="115000"/>
                        </a:lnSpc>
                        <a:spcBef>
                          <a:spcPts val="200"/>
                        </a:spcBef>
                        <a:spcAft>
                          <a:spcPts val="200"/>
                        </a:spcAft>
                        <a:buNone/>
                      </a:pPr>
                      <a:r>
                        <a:rPr lang="en" sz="1000" b="1" i="1">
                          <a:solidFill>
                            <a:schemeClr val="dk1"/>
                          </a:solidFill>
                          <a:latin typeface="Barlow"/>
                          <a:ea typeface="Barlow"/>
                          <a:cs typeface="Barlow"/>
                          <a:sym typeface="Barlow"/>
                        </a:rPr>
                        <a:t>3 Year Partnership</a:t>
                      </a:r>
                      <a:endParaRPr sz="1000" b="1">
                        <a:solidFill>
                          <a:schemeClr val="dk1"/>
                        </a:solidFill>
                        <a:latin typeface="Barlow"/>
                        <a:ea typeface="Barlow"/>
                        <a:cs typeface="Barlow"/>
                        <a:sym typeface="Barlow"/>
                      </a:endParaRPr>
                    </a:p>
                  </a:txBody>
                  <a:tcPr marL="34275" marR="34275" marT="34275" marB="34275" anchor="ctr">
                    <a:lnL w="9525" cap="flat" cmpd="sng">
                      <a:solidFill>
                        <a:schemeClr val="lt2">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1F465F"/>
                      </a:solidFill>
                      <a:prstDash val="dot"/>
                      <a:round/>
                      <a:headEnd type="none" w="sm" len="sm"/>
                      <a:tailEnd type="none" w="sm" len="sm"/>
                    </a:lnT>
                    <a:lnB w="9525" cap="flat" cmpd="sng">
                      <a:solidFill>
                        <a:srgbClr val="1F465F"/>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$256,600/year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125,000/year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$381,600/year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extLst>
                  <a:ext uri="{0D108BD9-81ED-4DB2-BD59-A6C34878D82A}">
                    <a16:rowId xmlns:a16="http://schemas.microsoft.com/office/drawing/2014/main" val="10003"/>
                  </a:ext>
                </a:extLst>
              </a:tr>
              <a:tr h="642650">
                <a:tc>
                  <a:txBody>
                    <a:bodyPr/>
                    <a:lstStyle/>
                    <a:p>
                      <a:pPr marL="177800" marR="114300" lvl="0" indent="0" algn="l" rtl="0">
                        <a:lnSpc>
                          <a:spcPct val="115000"/>
                        </a:lnSpc>
                        <a:spcBef>
                          <a:spcPts val="0"/>
                        </a:spcBef>
                        <a:spcAft>
                          <a:spcPts val="0"/>
                        </a:spcAft>
                        <a:buNone/>
                      </a:pPr>
                      <a:r>
                        <a:rPr lang="en" sz="1000">
                          <a:solidFill>
                            <a:schemeClr val="dk1"/>
                          </a:solidFill>
                          <a:latin typeface="Barlow"/>
                          <a:ea typeface="Barlow"/>
                          <a:cs typeface="Barlow"/>
                          <a:sym typeface="Barlow"/>
                        </a:rPr>
                        <a:t>Total Annual Investment</a:t>
                      </a:r>
                      <a:endParaRPr sz="1000">
                        <a:solidFill>
                          <a:schemeClr val="dk1"/>
                        </a:solidFill>
                        <a:latin typeface="Barlow"/>
                        <a:ea typeface="Barlow"/>
                        <a:cs typeface="Barlow"/>
                        <a:sym typeface="Barlow"/>
                      </a:endParaRPr>
                    </a:p>
                    <a:p>
                      <a:pPr marL="0" marR="114300" lvl="0" indent="0" algn="r" rtl="0">
                        <a:lnSpc>
                          <a:spcPct val="115000"/>
                        </a:lnSpc>
                        <a:spcBef>
                          <a:spcPts val="200"/>
                        </a:spcBef>
                        <a:spcAft>
                          <a:spcPts val="200"/>
                        </a:spcAft>
                        <a:buNone/>
                      </a:pPr>
                      <a:r>
                        <a:rPr lang="en" sz="1000" b="1" i="1">
                          <a:solidFill>
                            <a:schemeClr val="dk1"/>
                          </a:solidFill>
                          <a:latin typeface="Barlow"/>
                          <a:ea typeface="Barlow"/>
                          <a:cs typeface="Barlow"/>
                          <a:sym typeface="Barlow"/>
                        </a:rPr>
                        <a:t>5 Year Partnership</a:t>
                      </a:r>
                      <a:endParaRPr sz="1000" b="1">
                        <a:solidFill>
                          <a:schemeClr val="dk1"/>
                        </a:solidFill>
                        <a:latin typeface="Barlow"/>
                        <a:ea typeface="Barlow"/>
                        <a:cs typeface="Barlow"/>
                        <a:sym typeface="Barlow"/>
                      </a:endParaRPr>
                    </a:p>
                  </a:txBody>
                  <a:tcPr marL="34275" marR="34275" marT="34275" marB="34275" anchor="ctr">
                    <a:lnL w="9525" cap="flat" cmpd="sng">
                      <a:solidFill>
                        <a:schemeClr val="lt2">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rgbClr val="1F465F"/>
                      </a:solidFill>
                      <a:prstDash val="dot"/>
                      <a:round/>
                      <a:headEnd type="none" w="sm" len="sm"/>
                      <a:tailEnd type="none" w="sm" len="sm"/>
                    </a:lnT>
                    <a:lnB w="9525" cap="flat" cmpd="sng">
                      <a:solidFill>
                        <a:srgbClr val="1F465F"/>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$245,239/year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125,000/year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tc>
                  <a:txBody>
                    <a:bodyPr/>
                    <a:lstStyle/>
                    <a:p>
                      <a:pPr marL="114300" lvl="0" indent="0" algn="ctr" rtl="0">
                        <a:lnSpc>
                          <a:spcPct val="115000"/>
                        </a:lnSpc>
                        <a:spcBef>
                          <a:spcPts val="0"/>
                        </a:spcBef>
                        <a:spcAft>
                          <a:spcPts val="200"/>
                        </a:spcAft>
                        <a:buNone/>
                      </a:pPr>
                      <a:r>
                        <a:rPr lang="en" sz="1000" b="1">
                          <a:solidFill>
                            <a:schemeClr val="dk1"/>
                          </a:solidFill>
                          <a:latin typeface="Barlow"/>
                          <a:ea typeface="Barlow"/>
                          <a:cs typeface="Barlow"/>
                          <a:sym typeface="Barlow"/>
                        </a:rPr>
                        <a:t>$370,239/year</a:t>
                      </a:r>
                      <a:endParaRPr sz="1000" b="1">
                        <a:solidFill>
                          <a:schemeClr val="dk1"/>
                        </a:solidFill>
                        <a:latin typeface="Barlow"/>
                        <a:ea typeface="Barlow"/>
                        <a:cs typeface="Barlow"/>
                        <a:sym typeface="Barlow"/>
                      </a:endParaRPr>
                    </a:p>
                  </a:txBody>
                  <a:tcPr marL="34275" marR="34275" marT="34275" marB="342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dot"/>
                      <a:round/>
                      <a:headEnd type="none" w="sm" len="sm"/>
                      <a:tailEnd type="none" w="sm" len="sm"/>
                    </a:lnT>
                    <a:lnB w="9525" cap="flat" cmpd="sng">
                      <a:solidFill>
                        <a:schemeClr val="accent6"/>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92" name="Google Shape;1492;p182"/>
          <p:cNvSpPr txBox="1"/>
          <p:nvPr/>
        </p:nvSpPr>
        <p:spPr>
          <a:xfrm>
            <a:off x="749450" y="495100"/>
            <a:ext cx="4088100" cy="579600"/>
          </a:xfrm>
          <a:prstGeom prst="rect">
            <a:avLst/>
          </a:prstGeom>
          <a:noFill/>
          <a:ln>
            <a:noFill/>
          </a:ln>
        </p:spPr>
        <p:txBody>
          <a:bodyPr spcFirstLastPara="1" wrap="square" lIns="0" tIns="10500" rIns="0" bIns="0" anchor="ctr" anchorCtr="0">
            <a:noAutofit/>
          </a:bodyPr>
          <a:lstStyle/>
          <a:p>
            <a:pPr marL="12700" marR="0" lvl="0" indent="0" algn="l" rtl="0">
              <a:lnSpc>
                <a:spcPct val="90000"/>
              </a:lnSpc>
              <a:spcBef>
                <a:spcPts val="0"/>
              </a:spcBef>
              <a:spcAft>
                <a:spcPts val="0"/>
              </a:spcAft>
              <a:buClr>
                <a:srgbClr val="000000"/>
              </a:buClr>
              <a:buSzPts val="4200"/>
              <a:buFont typeface="Arial"/>
              <a:buNone/>
            </a:pPr>
            <a:r>
              <a:rPr lang="en" sz="3200">
                <a:solidFill>
                  <a:schemeClr val="accent2"/>
                </a:solidFill>
                <a:latin typeface="DM Serif Display"/>
                <a:ea typeface="DM Serif Display"/>
                <a:cs typeface="DM Serif Display"/>
                <a:sym typeface="DM Serif Display"/>
              </a:rPr>
              <a:t>Multi-year Discounts</a:t>
            </a:r>
            <a:endParaRPr sz="3200">
              <a:solidFill>
                <a:schemeClr val="accent2"/>
              </a:solidFill>
              <a:latin typeface="DM Serif Display"/>
              <a:ea typeface="DM Serif Display"/>
              <a:cs typeface="DM Serif Display"/>
              <a:sym typeface="DM Serif Display"/>
            </a:endParaRPr>
          </a:p>
        </p:txBody>
      </p:sp>
      <p:sp>
        <p:nvSpPr>
          <p:cNvPr id="1493" name="Google Shape;1493;p182"/>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183"/>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43</a:t>
            </a:fld>
            <a:endParaRPr sz="800">
              <a:latin typeface="Barlow SemiBold"/>
              <a:ea typeface="Barlow SemiBold"/>
              <a:cs typeface="Barlow SemiBold"/>
              <a:sym typeface="Barlow SemiBold"/>
            </a:endParaRPr>
          </a:p>
        </p:txBody>
      </p:sp>
      <p:sp>
        <p:nvSpPr>
          <p:cNvPr id="1499" name="Google Shape;1499;p183"/>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43</a:t>
            </a:fld>
            <a:endParaRPr/>
          </a:p>
        </p:txBody>
      </p:sp>
      <p:sp>
        <p:nvSpPr>
          <p:cNvPr id="1500" name="Google Shape;1500;p183"/>
          <p:cNvSpPr txBox="1"/>
          <p:nvPr/>
        </p:nvSpPr>
        <p:spPr>
          <a:xfrm>
            <a:off x="773675" y="6364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Tailored, </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Not Templated</a:t>
            </a:r>
            <a:endParaRPr sz="2900">
              <a:solidFill>
                <a:srgbClr val="850928"/>
              </a:solidFill>
              <a:latin typeface="DM Serif Display"/>
              <a:ea typeface="DM Serif Display"/>
              <a:cs typeface="DM Serif Display"/>
              <a:sym typeface="DM Serif Display"/>
            </a:endParaRPr>
          </a:p>
        </p:txBody>
      </p:sp>
      <p:sp>
        <p:nvSpPr>
          <p:cNvPr id="1501" name="Google Shape;1501;p183"/>
          <p:cNvSpPr txBox="1"/>
          <p:nvPr/>
        </p:nvSpPr>
        <p:spPr>
          <a:xfrm>
            <a:off x="784625" y="21296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434343"/>
                </a:solidFill>
                <a:latin typeface="Barlow"/>
                <a:ea typeface="Barlow"/>
                <a:cs typeface="Barlow"/>
                <a:sym typeface="Barlow"/>
              </a:rPr>
              <a:t>We offer full enrollment life-cycle solutions purpose-built for today’s higher education landscape. </a:t>
            </a:r>
            <a:r>
              <a:rPr lang="en" sz="1000" b="1">
                <a:solidFill>
                  <a:srgbClr val="434343"/>
                </a:solidFill>
                <a:latin typeface="Barlow"/>
                <a:ea typeface="Barlow"/>
                <a:cs typeface="Barlow"/>
                <a:sym typeface="Barlow"/>
              </a:rPr>
              <a:t>Your solution will be customized to answer your most pressing marketing and enrollment needs.</a:t>
            </a:r>
            <a:endParaRPr sz="1000">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sp>
        <p:nvSpPr>
          <p:cNvPr id="1502" name="Google Shape;1502;p183"/>
          <p:cNvSpPr/>
          <p:nvPr/>
        </p:nvSpPr>
        <p:spPr>
          <a:xfrm rot="-5400000">
            <a:off x="5334022" y="2131330"/>
            <a:ext cx="1309500" cy="1134300"/>
          </a:xfrm>
          <a:prstGeom prst="hexagon">
            <a:avLst>
              <a:gd name="adj" fmla="val 28842"/>
              <a:gd name="vf" fmla="val 115470"/>
            </a:avLst>
          </a:prstGeom>
          <a:solidFill>
            <a:srgbClr val="8509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3" name="Google Shape;1503;p183"/>
          <p:cNvSpPr txBox="1"/>
          <p:nvPr/>
        </p:nvSpPr>
        <p:spPr>
          <a:xfrm>
            <a:off x="5548574" y="2334768"/>
            <a:ext cx="881400" cy="861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University Name</a:t>
            </a:r>
            <a:endParaRPr sz="1100" b="1">
              <a:solidFill>
                <a:srgbClr val="FFFFFF"/>
              </a:solidFill>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STUDENT</a:t>
            </a:r>
            <a:endParaRPr sz="1100" b="1">
              <a:solidFill>
                <a:srgbClr val="FFFFFF"/>
              </a:solidFill>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r>
              <a:rPr lang="en" sz="1100" b="1">
                <a:solidFill>
                  <a:srgbClr val="FFFFFF"/>
                </a:solidFill>
                <a:latin typeface="Barlow Condensed"/>
                <a:ea typeface="Barlow Condensed"/>
                <a:cs typeface="Barlow Condensed"/>
                <a:sym typeface="Barlow Condensed"/>
              </a:rPr>
              <a:t>SEARCH</a:t>
            </a:r>
            <a:endParaRPr sz="1100" b="1">
              <a:solidFill>
                <a:srgbClr val="FFFFFF"/>
              </a:solidFill>
              <a:latin typeface="Barlow Condensed"/>
              <a:ea typeface="Barlow Condensed"/>
              <a:cs typeface="Barlow Condensed"/>
              <a:sym typeface="Barlow Condensed"/>
            </a:endParaRPr>
          </a:p>
        </p:txBody>
      </p:sp>
      <p:sp>
        <p:nvSpPr>
          <p:cNvPr id="1504" name="Google Shape;1504;p183"/>
          <p:cNvSpPr/>
          <p:nvPr/>
        </p:nvSpPr>
        <p:spPr>
          <a:xfrm rot="-5400000">
            <a:off x="4685389" y="103418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5" name="Google Shape;1505;p183"/>
          <p:cNvSpPr/>
          <p:nvPr/>
        </p:nvSpPr>
        <p:spPr>
          <a:xfrm rot="-5400000">
            <a:off x="4081113" y="206861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6" name="Google Shape;1506;p183"/>
          <p:cNvSpPr/>
          <p:nvPr/>
        </p:nvSpPr>
        <p:spPr>
          <a:xfrm rot="-5400000">
            <a:off x="5893943" y="103418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7" name="Google Shape;1507;p183"/>
          <p:cNvSpPr/>
          <p:nvPr/>
        </p:nvSpPr>
        <p:spPr>
          <a:xfrm rot="-5400000">
            <a:off x="6503328" y="2068618"/>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8" name="Google Shape;1508;p183"/>
          <p:cNvSpPr/>
          <p:nvPr/>
        </p:nvSpPr>
        <p:spPr>
          <a:xfrm rot="-5400000">
            <a:off x="4685389" y="3112550"/>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09" name="Google Shape;1509;p183"/>
          <p:cNvSpPr/>
          <p:nvPr/>
        </p:nvSpPr>
        <p:spPr>
          <a:xfrm rot="-5400000">
            <a:off x="5893943" y="3112550"/>
            <a:ext cx="1394100" cy="1208100"/>
          </a:xfrm>
          <a:prstGeom prst="hexagon">
            <a:avLst>
              <a:gd name="adj" fmla="val 29503"/>
              <a:gd name="vf" fmla="val 115470"/>
            </a:avLst>
          </a:prstGeom>
          <a:noFill/>
          <a:ln w="114300" cap="flat" cmpd="sng">
            <a:solidFill>
              <a:srgbClr val="E3A9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510" name="Google Shape;1510;p183"/>
          <p:cNvSpPr txBox="1"/>
          <p:nvPr/>
        </p:nvSpPr>
        <p:spPr>
          <a:xfrm>
            <a:off x="6154632" y="1357499"/>
            <a:ext cx="872700" cy="507900"/>
          </a:xfrm>
          <a:prstGeom prst="rect">
            <a:avLst/>
          </a:prstGeom>
          <a:noFill/>
          <a:ln>
            <a:noFill/>
          </a:ln>
        </p:spPr>
        <p:txBody>
          <a:bodyPr spcFirstLastPara="1" wrap="square" lIns="34275" tIns="34275" rIns="34275" bIns="34275" anchor="t" anchorCtr="0">
            <a:spAutoFit/>
          </a:bodyPr>
          <a:lstStyle/>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STRATEGIC</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LEAD</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0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SOURCING</a:t>
            </a:r>
            <a:endParaRPr sz="950">
              <a:solidFill>
                <a:srgbClr val="4B4B4B"/>
              </a:solidFill>
              <a:latin typeface="Barlow Condensed SemiBold"/>
              <a:ea typeface="Barlow Condensed SemiBold"/>
              <a:cs typeface="Barlow Condensed SemiBold"/>
              <a:sym typeface="Barlow Condensed SemiBold"/>
            </a:endParaRPr>
          </a:p>
        </p:txBody>
      </p:sp>
      <p:sp>
        <p:nvSpPr>
          <p:cNvPr id="1511" name="Google Shape;1511;p183"/>
          <p:cNvSpPr txBox="1"/>
          <p:nvPr/>
        </p:nvSpPr>
        <p:spPr>
          <a:xfrm>
            <a:off x="6729520" y="2499360"/>
            <a:ext cx="941700" cy="361800"/>
          </a:xfrm>
          <a:prstGeom prst="rect">
            <a:avLst/>
          </a:prstGeom>
          <a:noFill/>
          <a:ln>
            <a:noFill/>
          </a:ln>
        </p:spPr>
        <p:txBody>
          <a:bodyPr spcFirstLastPara="1" wrap="square" lIns="34275" tIns="34275" rIns="34275" bIns="34275" anchor="t" anchorCtr="0">
            <a:spAutoFit/>
          </a:bodyPr>
          <a:lstStyle/>
          <a:p>
            <a:pPr marL="0" lvl="0" indent="0" algn="ctr" rtl="0">
              <a:lnSpc>
                <a:spcPct val="100000"/>
              </a:lnSpc>
              <a:spcBef>
                <a:spcPts val="700"/>
              </a:spcBef>
              <a:spcAft>
                <a:spcPts val="200"/>
              </a:spcAft>
              <a:buNone/>
            </a:pPr>
            <a:r>
              <a:rPr lang="en" sz="950">
                <a:solidFill>
                  <a:srgbClr val="4B4B4B"/>
                </a:solidFill>
                <a:latin typeface="Barlow Condensed SemiBold"/>
                <a:ea typeface="Barlow Condensed SemiBold"/>
                <a:cs typeface="Barlow Condensed SemiBold"/>
                <a:sym typeface="Barlow Condensed SemiBold"/>
              </a:rPr>
              <a:t>PSYCHOGRAPHIC SEGMENTATION</a:t>
            </a:r>
            <a:endParaRPr sz="950">
              <a:solidFill>
                <a:srgbClr val="4B4B4B"/>
              </a:solidFill>
              <a:latin typeface="Barlow Condensed SemiBold"/>
              <a:ea typeface="Barlow Condensed SemiBold"/>
              <a:cs typeface="Barlow Condensed SemiBold"/>
              <a:sym typeface="Barlow Condensed SemiBold"/>
            </a:endParaRPr>
          </a:p>
        </p:txBody>
      </p:sp>
      <p:sp>
        <p:nvSpPr>
          <p:cNvPr id="1512" name="Google Shape;1512;p183"/>
          <p:cNvSpPr txBox="1"/>
          <p:nvPr/>
        </p:nvSpPr>
        <p:spPr>
          <a:xfrm>
            <a:off x="4283471" y="2424213"/>
            <a:ext cx="989400" cy="5064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ENGAGEMENT</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SCORING</a:t>
            </a:r>
            <a:endParaRPr sz="950">
              <a:solidFill>
                <a:srgbClr val="4B4B4B"/>
              </a:solidFill>
              <a:latin typeface="Barlow Condensed SemiBold"/>
              <a:ea typeface="Barlow Condensed SemiBold"/>
              <a:cs typeface="Barlow Condensed SemiBold"/>
              <a:sym typeface="Barlow Condensed SemiBold"/>
            </a:endParaRPr>
          </a:p>
        </p:txBody>
      </p:sp>
      <p:sp>
        <p:nvSpPr>
          <p:cNvPr id="1513" name="Google Shape;1513;p183"/>
          <p:cNvSpPr txBox="1"/>
          <p:nvPr/>
        </p:nvSpPr>
        <p:spPr>
          <a:xfrm>
            <a:off x="4973387" y="3395400"/>
            <a:ext cx="818100" cy="681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REAL-TIME</a:t>
            </a:r>
            <a:endParaRPr sz="950">
              <a:solidFill>
                <a:srgbClr val="4B4B4B"/>
              </a:solidFill>
              <a:latin typeface="Barlow Condensed SemiBold"/>
              <a:ea typeface="Barlow Condensed SemiBold"/>
              <a:cs typeface="Barlow Condensed SemiBold"/>
              <a:sym typeface="Barlow Condensed SemiBold"/>
            </a:endParaRPr>
          </a:p>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PERFORMANCE REPORTING</a:t>
            </a:r>
            <a:endParaRPr sz="950">
              <a:solidFill>
                <a:srgbClr val="4B4B4B"/>
              </a:solidFill>
              <a:latin typeface="Barlow Condensed SemiBold"/>
              <a:ea typeface="Barlow Condensed SemiBold"/>
              <a:cs typeface="Barlow Condensed SemiBold"/>
              <a:sym typeface="Barlow Condensed SemiBold"/>
            </a:endParaRPr>
          </a:p>
        </p:txBody>
      </p:sp>
      <p:sp>
        <p:nvSpPr>
          <p:cNvPr id="1514" name="Google Shape;1514;p183"/>
          <p:cNvSpPr txBox="1"/>
          <p:nvPr/>
        </p:nvSpPr>
        <p:spPr>
          <a:xfrm>
            <a:off x="6127337" y="3387750"/>
            <a:ext cx="941700" cy="6819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950">
                <a:solidFill>
                  <a:srgbClr val="4B4B4B"/>
                </a:solidFill>
                <a:latin typeface="Barlow Condensed SemiBold"/>
                <a:ea typeface="Barlow Condensed SemiBold"/>
                <a:cs typeface="Barlow Condensed SemiBold"/>
                <a:sym typeface="Barlow Condensed SemiBold"/>
              </a:rPr>
              <a:t>DYNAMIC MULTICHANNEL CAMPAIGNS</a:t>
            </a:r>
            <a:endParaRPr sz="950">
              <a:solidFill>
                <a:srgbClr val="4B4B4B"/>
              </a:solidFill>
              <a:latin typeface="Barlow Condensed SemiBold"/>
              <a:ea typeface="Barlow Condensed SemiBold"/>
              <a:cs typeface="Barlow Condensed SemiBold"/>
              <a:sym typeface="Barlow Condensed SemiBold"/>
            </a:endParaRPr>
          </a:p>
        </p:txBody>
      </p:sp>
      <p:sp>
        <p:nvSpPr>
          <p:cNvPr id="1515" name="Google Shape;1515;p183"/>
          <p:cNvSpPr txBox="1"/>
          <p:nvPr/>
        </p:nvSpPr>
        <p:spPr>
          <a:xfrm>
            <a:off x="4867032" y="1399749"/>
            <a:ext cx="1030800" cy="477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700"/>
              </a:spcBef>
              <a:spcAft>
                <a:spcPts val="200"/>
              </a:spcAft>
              <a:buNone/>
            </a:pPr>
            <a:r>
              <a:rPr lang="en" sz="950">
                <a:solidFill>
                  <a:srgbClr val="4B4B4B"/>
                </a:solidFill>
                <a:latin typeface="Barlow Condensed SemiBold"/>
                <a:ea typeface="Barlow Condensed SemiBold"/>
                <a:cs typeface="Barlow Condensed SemiBold"/>
                <a:sym typeface="Barlow Condensed SemiBold"/>
              </a:rPr>
              <a:t>YIELD </a:t>
            </a:r>
            <a:br>
              <a:rPr lang="en" sz="950">
                <a:solidFill>
                  <a:srgbClr val="4B4B4B"/>
                </a:solidFill>
                <a:latin typeface="Barlow Condensed SemiBold"/>
                <a:ea typeface="Barlow Condensed SemiBold"/>
                <a:cs typeface="Barlow Condensed SemiBold"/>
                <a:sym typeface="Barlow Condensed SemiBold"/>
              </a:rPr>
            </a:br>
            <a:r>
              <a:rPr lang="en" sz="950">
                <a:solidFill>
                  <a:srgbClr val="4B4B4B"/>
                </a:solidFill>
                <a:latin typeface="Barlow Condensed SemiBold"/>
                <a:ea typeface="Barlow Condensed SemiBold"/>
                <a:cs typeface="Barlow Condensed SemiBold"/>
                <a:sym typeface="Barlow Condensed SemiBold"/>
              </a:rPr>
              <a:t>STRATEGIES</a:t>
            </a:r>
            <a:endParaRPr sz="950">
              <a:solidFill>
                <a:srgbClr val="4B4B4B"/>
              </a:solidFill>
              <a:latin typeface="Barlow Condensed SemiBold"/>
              <a:ea typeface="Barlow Condensed SemiBold"/>
              <a:cs typeface="Barlow Condensed SemiBold"/>
              <a:sym typeface="Barlow Condensed SemiBold"/>
            </a:endParaRPr>
          </a:p>
        </p:txBody>
      </p:sp>
      <p:sp>
        <p:nvSpPr>
          <p:cNvPr id="1516" name="Google Shape;1516;p183"/>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1521" name="Google Shape;1521;p18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22" name="Google Shape;1522;p184"/>
          <p:cNvSpPr/>
          <p:nvPr/>
        </p:nvSpPr>
        <p:spPr>
          <a:xfrm rot="-5400000" flipH="1">
            <a:off x="-82207" y="3676222"/>
            <a:ext cx="1087200" cy="39600"/>
          </a:xfrm>
          <a:prstGeom prst="rect">
            <a:avLst/>
          </a:prstGeom>
          <a:solidFill>
            <a:srgbClr val="D9A72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3" name="Google Shape;1523;p18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cxnSp>
        <p:nvCxnSpPr>
          <p:cNvPr id="1524" name="Google Shape;1524;p184"/>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25" name="Google Shape;1525;p184"/>
          <p:cNvCxnSpPr/>
          <p:nvPr/>
        </p:nvCxnSpPr>
        <p:spPr>
          <a:xfrm>
            <a:off x="719350" y="218175"/>
            <a:ext cx="7355400" cy="0"/>
          </a:xfrm>
          <a:prstGeom prst="straightConnector1">
            <a:avLst/>
          </a:prstGeom>
          <a:noFill/>
          <a:ln w="9525" cap="flat" cmpd="sng">
            <a:solidFill>
              <a:srgbClr val="628B9A"/>
            </a:solidFill>
            <a:prstDash val="dot"/>
            <a:round/>
            <a:headEnd type="none" w="med" len="med"/>
            <a:tailEnd type="none" w="med" len="med"/>
          </a:ln>
        </p:spPr>
      </p:cxnSp>
      <p:cxnSp>
        <p:nvCxnSpPr>
          <p:cNvPr id="1526" name="Google Shape;1526;p184"/>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27" name="Google Shape;1527;p184"/>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528" name="Google Shape;1528;p184"/>
          <p:cNvCxnSpPr/>
          <p:nvPr/>
        </p:nvCxnSpPr>
        <p:spPr>
          <a:xfrm>
            <a:off x="449200" y="218175"/>
            <a:ext cx="239700" cy="0"/>
          </a:xfrm>
          <a:prstGeom prst="straightConnector1">
            <a:avLst/>
          </a:prstGeom>
          <a:noFill/>
          <a:ln w="9525" cap="flat" cmpd="sng">
            <a:solidFill>
              <a:srgbClr val="628B9A"/>
            </a:solidFill>
            <a:prstDash val="dot"/>
            <a:round/>
            <a:headEnd type="none" w="med" len="med"/>
            <a:tailEnd type="none" w="med" len="med"/>
          </a:ln>
        </p:spPr>
      </p:cxnSp>
      <p:sp>
        <p:nvSpPr>
          <p:cNvPr id="1529" name="Google Shape;1529;p184"/>
          <p:cNvSpPr txBox="1">
            <a:spLocks noGrp="1"/>
          </p:cNvSpPr>
          <p:nvPr>
            <p:ph type="title" idx="4294967295"/>
          </p:nvPr>
        </p:nvSpPr>
        <p:spPr>
          <a:xfrm>
            <a:off x="667550" y="3079975"/>
            <a:ext cx="6656700" cy="12321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1100"/>
              <a:buFont typeface="Arial"/>
              <a:buNone/>
            </a:pPr>
            <a:r>
              <a:rPr lang="en" sz="4300">
                <a:solidFill>
                  <a:schemeClr val="lt1"/>
                </a:solidFill>
              </a:rPr>
              <a:t>Case Studies + Metrics</a:t>
            </a:r>
            <a:endParaRPr sz="3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85"/>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45</a:t>
            </a:fld>
            <a:endParaRPr sz="800">
              <a:latin typeface="Barlow SemiBold"/>
              <a:ea typeface="Barlow SemiBold"/>
              <a:cs typeface="Barlow SemiBold"/>
              <a:sym typeface="Barlow SemiBold"/>
            </a:endParaRPr>
          </a:p>
        </p:txBody>
      </p:sp>
      <p:sp>
        <p:nvSpPr>
          <p:cNvPr id="1535" name="Google Shape;1535;p185"/>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45</a:t>
            </a:fld>
            <a:endParaRPr/>
          </a:p>
        </p:txBody>
      </p:sp>
      <p:sp>
        <p:nvSpPr>
          <p:cNvPr id="1536" name="Google Shape;1536;p185"/>
          <p:cNvSpPr txBox="1"/>
          <p:nvPr/>
        </p:nvSpPr>
        <p:spPr>
          <a:xfrm>
            <a:off x="773675" y="636400"/>
            <a:ext cx="2680200" cy="12432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Asbury</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University</a:t>
            </a:r>
            <a:endParaRPr sz="2900">
              <a:solidFill>
                <a:srgbClr val="850928"/>
              </a:solidFill>
              <a:latin typeface="DM Serif Display"/>
              <a:ea typeface="DM Serif Display"/>
              <a:cs typeface="DM Serif Display"/>
              <a:sym typeface="DM Serif Display"/>
            </a:endParaRPr>
          </a:p>
        </p:txBody>
      </p:sp>
      <p:sp>
        <p:nvSpPr>
          <p:cNvPr id="1537" name="Google Shape;1537;p185"/>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538" name="Google Shape;1538;p185"/>
          <p:cNvSpPr txBox="1"/>
          <p:nvPr/>
        </p:nvSpPr>
        <p:spPr>
          <a:xfrm>
            <a:off x="3695525" y="1409550"/>
            <a:ext cx="4951200" cy="2647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Measure, Optimize, and see Results:</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 Inquiry Yield</a:t>
            </a:r>
            <a:endParaRPr sz="1500" b="1">
              <a:solidFill>
                <a:srgbClr val="212121"/>
              </a:solidFill>
              <a:latin typeface="Barlow"/>
              <a:ea typeface="Barlow"/>
              <a:cs typeface="Barlow"/>
              <a:sym typeface="Barlow"/>
            </a:endParaRPr>
          </a:p>
          <a:p>
            <a:pPr marL="914400" lvl="1" indent="-323850" algn="l" rtl="0">
              <a:spcBef>
                <a:spcPts val="0"/>
              </a:spcBef>
              <a:spcAft>
                <a:spcPts val="0"/>
              </a:spcAft>
              <a:buSzPts val="1500"/>
              <a:buFont typeface="Barlow"/>
              <a:buChar char="+"/>
            </a:pPr>
            <a:r>
              <a:rPr lang="en" sz="1500">
                <a:solidFill>
                  <a:srgbClr val="212121"/>
                </a:solidFill>
                <a:latin typeface="Barlow"/>
                <a:ea typeface="Barlow"/>
                <a:cs typeface="Barlow"/>
                <a:sym typeface="Barlow"/>
              </a:rPr>
              <a:t>33.5% v. 30.4% the previous year</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 in Deposits by 20%</a:t>
            </a:r>
            <a:endParaRPr sz="1500" b="1">
              <a:solidFill>
                <a:srgbClr val="212121"/>
              </a:solidFill>
              <a:latin typeface="Barlow"/>
              <a:ea typeface="Barlow"/>
              <a:cs typeface="Barlow"/>
              <a:sym typeface="Barlow"/>
            </a:endParaRPr>
          </a:p>
          <a:p>
            <a:pPr marL="914400" lvl="1" indent="-323850" algn="l" rtl="0">
              <a:spcBef>
                <a:spcPts val="0"/>
              </a:spcBef>
              <a:spcAft>
                <a:spcPts val="0"/>
              </a:spcAft>
              <a:buClr>
                <a:schemeClr val="dk1"/>
              </a:buClr>
              <a:buSzPts val="1500"/>
              <a:buFont typeface="Barlow"/>
              <a:buChar char="+"/>
            </a:pPr>
            <a:r>
              <a:rPr lang="en" sz="1500">
                <a:solidFill>
                  <a:srgbClr val="212121"/>
                </a:solidFill>
                <a:latin typeface="Barlow"/>
                <a:ea typeface="Barlow"/>
                <a:cs typeface="Barlow"/>
                <a:sym typeface="Barlow"/>
              </a:rPr>
              <a:t>Overall 25% increase in net revenue</a:t>
            </a:r>
            <a:endParaRPr sz="1500">
              <a:solidFill>
                <a:srgbClr val="212121"/>
              </a:solidFill>
              <a:latin typeface="Barlow"/>
              <a:ea typeface="Barlow"/>
              <a:cs typeface="Barlow"/>
              <a:sym typeface="Barlow"/>
            </a:endParaRPr>
          </a:p>
          <a:p>
            <a:pPr marL="0" lvl="0" indent="0" algn="l" rtl="0">
              <a:spcBef>
                <a:spcPts val="0"/>
              </a:spcBef>
              <a:spcAft>
                <a:spcPts val="0"/>
              </a:spcAft>
              <a:buNone/>
            </a:pPr>
            <a:endParaRPr sz="15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Profile</a:t>
            </a:r>
            <a:endParaRPr sz="1500" b="1">
              <a:solidFill>
                <a:srgbClr val="212121"/>
              </a:solidFill>
              <a:latin typeface="Barlow"/>
              <a:ea typeface="Barlow"/>
              <a:cs typeface="Barlow"/>
              <a:sym typeface="Barlow"/>
            </a:endParaRPr>
          </a:p>
          <a:p>
            <a:pPr marL="914400" lvl="1" indent="-323850" algn="l" rtl="0">
              <a:spcBef>
                <a:spcPts val="0"/>
              </a:spcBef>
              <a:spcAft>
                <a:spcPts val="0"/>
              </a:spcAft>
              <a:buClr>
                <a:schemeClr val="dk1"/>
              </a:buClr>
              <a:buSzPts val="1500"/>
              <a:buFont typeface="Barlow"/>
              <a:buChar char="+"/>
            </a:pPr>
            <a:r>
              <a:rPr lang="en" sz="1500">
                <a:solidFill>
                  <a:srgbClr val="212121"/>
                </a:solidFill>
                <a:latin typeface="Barlow"/>
                <a:ea typeface="Barlow"/>
                <a:cs typeface="Barlow"/>
                <a:sym typeface="Barlow"/>
              </a:rPr>
              <a:t>Class of 2027 boasts highest average GPA</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Increase of 5% in representation from students in bordering states</a:t>
            </a:r>
            <a:endParaRPr sz="1500">
              <a:solidFill>
                <a:srgbClr val="212121"/>
              </a:solidFill>
              <a:latin typeface="Barlow"/>
              <a:ea typeface="Barlow"/>
              <a:cs typeface="Barlow"/>
              <a:sym typeface="Barlow"/>
            </a:endParaRPr>
          </a:p>
        </p:txBody>
      </p:sp>
      <p:sp>
        <p:nvSpPr>
          <p:cNvPr id="1539" name="Google Shape;1539;p185"/>
          <p:cNvSpPr txBox="1"/>
          <p:nvPr/>
        </p:nvSpPr>
        <p:spPr>
          <a:xfrm>
            <a:off x="784625" y="19772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Private</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1,400 Students</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Wilmore, Kentucky</a:t>
            </a:r>
            <a:br>
              <a:rPr lang="en" sz="1500">
                <a:solidFill>
                  <a:srgbClr val="434343"/>
                </a:solidFill>
                <a:latin typeface="Barlow"/>
                <a:ea typeface="Barlow"/>
                <a:cs typeface="Barlow"/>
                <a:sym typeface="Barlow"/>
              </a:rPr>
            </a:br>
            <a:endParaRPr sz="1500" b="1">
              <a:solidFill>
                <a:srgbClr val="212121"/>
              </a:solidFill>
              <a:latin typeface="Barlow"/>
              <a:ea typeface="Barlow"/>
              <a:cs typeface="Barlow"/>
              <a:sym typeface="Barlow"/>
            </a:endParaRPr>
          </a:p>
          <a:p>
            <a:pPr marL="914400" lvl="1" indent="-323850" algn="l" rtl="0">
              <a:spcBef>
                <a:spcPts val="0"/>
              </a:spcBef>
              <a:spcAft>
                <a:spcPts val="0"/>
              </a:spcAft>
              <a:buClr>
                <a:schemeClr val="dk1"/>
              </a:buClr>
              <a:buSzPts val="1500"/>
              <a:buFont typeface="Barlow"/>
              <a:buChar char="+"/>
            </a:pPr>
            <a:r>
              <a:rPr lang="en" sz="1500">
                <a:solidFill>
                  <a:srgbClr val="212121"/>
                </a:solidFill>
                <a:latin typeface="Barlow"/>
                <a:ea typeface="Barlow"/>
                <a:cs typeface="Barlow"/>
                <a:sym typeface="Barlow"/>
              </a:rPr>
              <a:t>Brand Strategy</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Darts</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Campaign Concepts</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Video and Photo</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Senior Search</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So/Jr Search</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Financial Aid Strategy</a:t>
            </a:r>
            <a:endParaRPr sz="1500">
              <a:solidFill>
                <a:srgbClr val="212121"/>
              </a:solidFill>
              <a:latin typeface="Barlow"/>
              <a:ea typeface="Barlow"/>
              <a:cs typeface="Barlow"/>
              <a:sym typeface="Barlow"/>
            </a:endParaRPr>
          </a:p>
          <a:p>
            <a:pPr marL="0" lvl="0" indent="0" algn="l" rtl="0">
              <a:lnSpc>
                <a:spcPct val="115000"/>
              </a:lnSpc>
              <a:spcBef>
                <a:spcPts val="0"/>
              </a:spcBef>
              <a:spcAft>
                <a:spcPts val="0"/>
              </a:spcAft>
              <a:buNone/>
            </a:pPr>
            <a:endParaRPr sz="1500">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pic>
        <p:nvPicPr>
          <p:cNvPr id="1540" name="Google Shape;1540;p18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32737" y="1071784"/>
            <a:ext cx="2529115" cy="288010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86"/>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46</a:t>
            </a:fld>
            <a:endParaRPr sz="800">
              <a:latin typeface="Barlow SemiBold"/>
              <a:ea typeface="Barlow SemiBold"/>
              <a:cs typeface="Barlow SemiBold"/>
              <a:sym typeface="Barlow SemiBold"/>
            </a:endParaRPr>
          </a:p>
        </p:txBody>
      </p:sp>
      <p:sp>
        <p:nvSpPr>
          <p:cNvPr id="1546" name="Google Shape;1546;p186"/>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46</a:t>
            </a:fld>
            <a:endParaRPr/>
          </a:p>
        </p:txBody>
      </p:sp>
      <p:sp>
        <p:nvSpPr>
          <p:cNvPr id="1547" name="Google Shape;1547;p186"/>
          <p:cNvSpPr txBox="1"/>
          <p:nvPr/>
        </p:nvSpPr>
        <p:spPr>
          <a:xfrm>
            <a:off x="773675" y="636400"/>
            <a:ext cx="2680200" cy="12432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Aggregated</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Metrics</a:t>
            </a:r>
            <a:endParaRPr sz="2900">
              <a:solidFill>
                <a:srgbClr val="850928"/>
              </a:solidFill>
              <a:latin typeface="DM Serif Display"/>
              <a:ea typeface="DM Serif Display"/>
              <a:cs typeface="DM Serif Display"/>
              <a:sym typeface="DM Serif Display"/>
            </a:endParaRPr>
          </a:p>
        </p:txBody>
      </p:sp>
      <p:sp>
        <p:nvSpPr>
          <p:cNvPr id="1548" name="Google Shape;1548;p186"/>
          <p:cNvSpPr txBox="1"/>
          <p:nvPr/>
        </p:nvSpPr>
        <p:spPr>
          <a:xfrm>
            <a:off x="784625" y="21296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Digital Data</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Darted Metrics</a:t>
            </a:r>
            <a:endParaRPr sz="1500">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sp>
        <p:nvSpPr>
          <p:cNvPr id="1549" name="Google Shape;1549;p186"/>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550" name="Google Shape;1550;p186"/>
          <p:cNvSpPr txBox="1"/>
          <p:nvPr/>
        </p:nvSpPr>
        <p:spPr>
          <a:xfrm>
            <a:off x="3695525" y="1409550"/>
            <a:ext cx="4951200" cy="2878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Measure, Optimize, and see Results:</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IP Targeting Impact</a:t>
            </a:r>
            <a:endParaRPr sz="1500" b="1">
              <a:solidFill>
                <a:srgbClr val="212121"/>
              </a:solidFill>
              <a:latin typeface="Barlow"/>
              <a:ea typeface="Barlow"/>
              <a:cs typeface="Barlow"/>
              <a:sym typeface="Barlow"/>
            </a:endParaRPr>
          </a:p>
          <a:p>
            <a:pPr marL="914400" lvl="1" indent="-323850" algn="l" rtl="0">
              <a:spcBef>
                <a:spcPts val="0"/>
              </a:spcBef>
              <a:spcAft>
                <a:spcPts val="0"/>
              </a:spcAft>
              <a:buSzPts val="1500"/>
              <a:buFont typeface="Barlow"/>
              <a:buChar char="+"/>
            </a:pPr>
            <a:r>
              <a:rPr lang="en" sz="1500">
                <a:solidFill>
                  <a:srgbClr val="212121"/>
                </a:solidFill>
                <a:latin typeface="Barlow"/>
                <a:ea typeface="Barlow"/>
                <a:cs typeface="Barlow"/>
                <a:sym typeface="Barlow"/>
              </a:rPr>
              <a:t>31% lift in engagement with Dart segmentation</a:t>
            </a:r>
            <a:endParaRPr sz="1500">
              <a:solidFill>
                <a:srgbClr val="212121"/>
              </a:solidFill>
              <a:latin typeface="Barlow"/>
              <a:ea typeface="Barlow"/>
              <a:cs typeface="Barlow"/>
              <a:sym typeface="Barlow"/>
            </a:endParaRPr>
          </a:p>
          <a:p>
            <a:pPr marL="914400" lvl="1" indent="-323850" algn="l" rtl="0">
              <a:spcBef>
                <a:spcPts val="0"/>
              </a:spcBef>
              <a:spcAft>
                <a:spcPts val="0"/>
              </a:spcAft>
              <a:buSzPts val="1500"/>
              <a:buFont typeface="Barlow"/>
              <a:buChar char="+"/>
            </a:pPr>
            <a:r>
              <a:rPr lang="en" sz="1500">
                <a:solidFill>
                  <a:srgbClr val="212121"/>
                </a:solidFill>
                <a:latin typeface="Barlow"/>
                <a:ea typeface="Barlow"/>
                <a:cs typeface="Barlow"/>
                <a:sym typeface="Barlow"/>
              </a:rPr>
              <a:t>Dart segmentation had the biggest impact on Junior and Admit audiences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Snapchat</a:t>
            </a:r>
            <a:endParaRPr sz="1500" b="1">
              <a:solidFill>
                <a:srgbClr val="212121"/>
              </a:solidFill>
              <a:latin typeface="Barlow"/>
              <a:ea typeface="Barlow"/>
              <a:cs typeface="Barlow"/>
              <a:sym typeface="Barlow"/>
            </a:endParaRPr>
          </a:p>
          <a:p>
            <a:pPr marL="914400" lvl="1" indent="-323850" algn="l" rtl="0">
              <a:spcBef>
                <a:spcPts val="0"/>
              </a:spcBef>
              <a:spcAft>
                <a:spcPts val="0"/>
              </a:spcAft>
              <a:buClr>
                <a:schemeClr val="dk1"/>
              </a:buClr>
              <a:buSzPts val="1500"/>
              <a:buFont typeface="Barlow"/>
              <a:buChar char="+"/>
            </a:pPr>
            <a:r>
              <a:rPr lang="en" sz="1500">
                <a:solidFill>
                  <a:srgbClr val="212121"/>
                </a:solidFill>
                <a:latin typeface="Barlow"/>
                <a:ea typeface="Barlow"/>
                <a:cs typeface="Barlow"/>
                <a:sym typeface="Barlow"/>
              </a:rPr>
              <a:t>20% lift in engagement with Dart segmentation</a:t>
            </a:r>
            <a:endParaRPr sz="1500">
              <a:solidFill>
                <a:srgbClr val="212121"/>
              </a:solidFill>
              <a:latin typeface="Barlow"/>
              <a:ea typeface="Barlow"/>
              <a:cs typeface="Barlow"/>
              <a:sym typeface="Barlow"/>
            </a:endParaRPr>
          </a:p>
          <a:p>
            <a:pPr marL="914400" lvl="1" indent="-323850" algn="l" rtl="0">
              <a:spcBef>
                <a:spcPts val="0"/>
              </a:spcBef>
              <a:spcAft>
                <a:spcPts val="0"/>
              </a:spcAft>
              <a:buClr>
                <a:srgbClr val="212121"/>
              </a:buClr>
              <a:buSzPts val="1500"/>
              <a:buFont typeface="Barlow"/>
              <a:buChar char="+"/>
            </a:pPr>
            <a:r>
              <a:rPr lang="en" sz="1500">
                <a:solidFill>
                  <a:srgbClr val="212121"/>
                </a:solidFill>
                <a:latin typeface="Barlow"/>
                <a:ea typeface="Barlow"/>
                <a:cs typeface="Barlow"/>
                <a:sym typeface="Barlow"/>
              </a:rPr>
              <a:t>If used beyond list-based targeting (leveraging behavioral) there is a greater lift of 43%</a:t>
            </a:r>
            <a:endParaRPr sz="1500">
              <a:solidFill>
                <a:srgbClr val="212121"/>
              </a:solidFill>
              <a:latin typeface="Barlow"/>
              <a:ea typeface="Barlow"/>
              <a:cs typeface="Barlow"/>
              <a:sym typeface="Barlow"/>
            </a:endParaRPr>
          </a:p>
          <a:p>
            <a:pPr marL="914400" lvl="1" indent="-323850" algn="l" rtl="0">
              <a:spcBef>
                <a:spcPts val="0"/>
              </a:spcBef>
              <a:spcAft>
                <a:spcPts val="0"/>
              </a:spcAft>
              <a:buClr>
                <a:schemeClr val="dk1"/>
              </a:buClr>
              <a:buSzPts val="1500"/>
              <a:buFont typeface="Barlow"/>
              <a:buChar char="+"/>
            </a:pPr>
            <a:r>
              <a:rPr lang="en" sz="1500">
                <a:solidFill>
                  <a:srgbClr val="212121"/>
                </a:solidFill>
                <a:latin typeface="Barlow"/>
                <a:ea typeface="Barlow"/>
                <a:cs typeface="Barlow"/>
                <a:sym typeface="Barlow"/>
              </a:rPr>
              <a:t>Dart segmentation had the biggest impact on the Junior audience</a:t>
            </a:r>
            <a:endParaRPr sz="1500" b="1">
              <a:solidFill>
                <a:srgbClr val="212121"/>
              </a:solidFill>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87"/>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47</a:t>
            </a:fld>
            <a:endParaRPr sz="800">
              <a:latin typeface="Barlow SemiBold"/>
              <a:ea typeface="Barlow SemiBold"/>
              <a:cs typeface="Barlow SemiBold"/>
              <a:sym typeface="Barlow SemiBold"/>
            </a:endParaRPr>
          </a:p>
        </p:txBody>
      </p:sp>
      <p:sp>
        <p:nvSpPr>
          <p:cNvPr id="1556" name="Google Shape;1556;p187"/>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47</a:t>
            </a:fld>
            <a:endParaRPr/>
          </a:p>
        </p:txBody>
      </p:sp>
      <p:sp>
        <p:nvSpPr>
          <p:cNvPr id="1557" name="Google Shape;1557;p187"/>
          <p:cNvSpPr txBox="1"/>
          <p:nvPr/>
        </p:nvSpPr>
        <p:spPr>
          <a:xfrm>
            <a:off x="773675" y="6364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Case Study</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Client A</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Dart Impact</a:t>
            </a:r>
            <a:endParaRPr sz="2900">
              <a:solidFill>
                <a:srgbClr val="850928"/>
              </a:solidFill>
              <a:latin typeface="DM Serif Display"/>
              <a:ea typeface="DM Serif Display"/>
              <a:cs typeface="DM Serif Display"/>
              <a:sym typeface="DM Serif Display"/>
            </a:endParaRPr>
          </a:p>
        </p:txBody>
      </p:sp>
      <p:sp>
        <p:nvSpPr>
          <p:cNvPr id="1558" name="Google Shape;1558;p187"/>
          <p:cNvSpPr txBox="1"/>
          <p:nvPr/>
        </p:nvSpPr>
        <p:spPr>
          <a:xfrm>
            <a:off x="784625" y="21296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Private R1 University</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2,400 Students</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Western United States</a:t>
            </a:r>
            <a:endParaRPr sz="15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sp>
        <p:nvSpPr>
          <p:cNvPr id="1559" name="Google Shape;1559;p187"/>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560" name="Google Shape;1560;p187"/>
          <p:cNvSpPr txBox="1"/>
          <p:nvPr/>
        </p:nvSpPr>
        <p:spPr>
          <a:xfrm>
            <a:off x="3695525" y="1409550"/>
            <a:ext cx="4951200" cy="2324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Measure, Optimize, and see Results:</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Increased YOY Deposits</a:t>
            </a:r>
            <a:endParaRPr sz="1500" b="1">
              <a:solidFill>
                <a:srgbClr val="212121"/>
              </a:solidFill>
              <a:latin typeface="Barlow"/>
              <a:ea typeface="Barlow"/>
              <a:cs typeface="Barlow"/>
              <a:sym typeface="Barlow"/>
            </a:endParaRPr>
          </a:p>
          <a:p>
            <a:pPr marL="457200" lvl="0" indent="457200" algn="l" rtl="0">
              <a:spcBef>
                <a:spcPts val="0"/>
              </a:spcBef>
              <a:spcAft>
                <a:spcPts val="0"/>
              </a:spcAft>
              <a:buNone/>
            </a:pPr>
            <a:r>
              <a:rPr lang="en" sz="1500">
                <a:solidFill>
                  <a:srgbClr val="212121"/>
                </a:solidFill>
                <a:latin typeface="Barlow"/>
                <a:ea typeface="Barlow"/>
                <a:cs typeface="Barlow"/>
                <a:sym typeface="Barlow"/>
              </a:rPr>
              <a:t>+18% Net Deposits (22-23 cycle)</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Darted Comms Increased Conversion</a:t>
            </a:r>
            <a:endParaRPr sz="1500" b="1">
              <a:solidFill>
                <a:srgbClr val="212121"/>
              </a:solidFill>
              <a:latin typeface="Barlow"/>
              <a:ea typeface="Barlow"/>
              <a:cs typeface="Barlow"/>
              <a:sym typeface="Barlow"/>
            </a:endParaRPr>
          </a:p>
          <a:p>
            <a:pPr marL="914400" lvl="0" indent="0" algn="l" rtl="0">
              <a:spcBef>
                <a:spcPts val="0"/>
              </a:spcBef>
              <a:spcAft>
                <a:spcPts val="0"/>
              </a:spcAft>
              <a:buNone/>
            </a:pPr>
            <a:r>
              <a:rPr lang="en" sz="1500">
                <a:solidFill>
                  <a:srgbClr val="212121"/>
                </a:solidFill>
                <a:latin typeface="Barlow"/>
                <a:ea typeface="Barlow"/>
                <a:cs typeface="Barlow"/>
                <a:sym typeface="Barlow"/>
              </a:rPr>
              <a:t>+17% Better Yield (45% vs 28% non-Darted)</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Increased Inquiry Conversion on Darted Names</a:t>
            </a:r>
            <a:endParaRPr sz="1500" b="1">
              <a:solidFill>
                <a:srgbClr val="212121"/>
              </a:solidFill>
              <a:latin typeface="Barlow"/>
              <a:ea typeface="Barlow"/>
              <a:cs typeface="Barlow"/>
              <a:sym typeface="Barlow"/>
            </a:endParaRPr>
          </a:p>
          <a:p>
            <a:pPr marL="914400" lvl="0" indent="0" algn="l" rtl="0">
              <a:spcBef>
                <a:spcPts val="0"/>
              </a:spcBef>
              <a:spcAft>
                <a:spcPts val="0"/>
              </a:spcAft>
              <a:buNone/>
            </a:pPr>
            <a:r>
              <a:rPr lang="en" sz="1500">
                <a:solidFill>
                  <a:srgbClr val="212121"/>
                </a:solidFill>
                <a:latin typeface="Barlow"/>
                <a:ea typeface="Barlow"/>
                <a:cs typeface="Barlow"/>
                <a:sym typeface="Barlow"/>
              </a:rPr>
              <a:t>+13% Higher Conversion (app gen)</a:t>
            </a:r>
            <a:endParaRPr sz="1500">
              <a:solidFill>
                <a:srgbClr val="212121"/>
              </a:solidFill>
              <a:latin typeface="Barlow"/>
              <a:ea typeface="Barlow"/>
              <a:cs typeface="Barlow"/>
              <a:sym typeface="Barlow"/>
            </a:endParaRPr>
          </a:p>
          <a:p>
            <a:pPr marL="0" lvl="0" indent="0" algn="l" rtl="0">
              <a:spcBef>
                <a:spcPts val="0"/>
              </a:spcBef>
              <a:spcAft>
                <a:spcPts val="0"/>
              </a:spcAft>
              <a:buNone/>
            </a:pPr>
            <a:endParaRPr sz="1300">
              <a:solidFill>
                <a:schemeClr val="dk1"/>
              </a:solidFill>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88"/>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48</a:t>
            </a:fld>
            <a:endParaRPr sz="800">
              <a:latin typeface="Barlow SemiBold"/>
              <a:ea typeface="Barlow SemiBold"/>
              <a:cs typeface="Barlow SemiBold"/>
              <a:sym typeface="Barlow SemiBold"/>
            </a:endParaRPr>
          </a:p>
        </p:txBody>
      </p:sp>
      <p:sp>
        <p:nvSpPr>
          <p:cNvPr id="1566" name="Google Shape;1566;p188"/>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t>48</a:t>
            </a:fld>
            <a:endParaRPr/>
          </a:p>
        </p:txBody>
      </p:sp>
      <p:sp>
        <p:nvSpPr>
          <p:cNvPr id="1567" name="Google Shape;1567;p188"/>
          <p:cNvSpPr txBox="1"/>
          <p:nvPr/>
        </p:nvSpPr>
        <p:spPr>
          <a:xfrm>
            <a:off x="773675" y="636400"/>
            <a:ext cx="2680200" cy="1235400"/>
          </a:xfrm>
          <a:prstGeom prst="rect">
            <a:avLst/>
          </a:prstGeom>
          <a:noFill/>
          <a:ln>
            <a:noFill/>
          </a:ln>
        </p:spPr>
        <p:txBody>
          <a:bodyPr spcFirstLastPara="1" wrap="square" lIns="0" tIns="10500" rIns="0" bIns="0" anchor="b" anchorCtr="0">
            <a:noAutofit/>
          </a:bodyPr>
          <a:lstStyle/>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Case Study</a:t>
            </a:r>
            <a:endParaRPr sz="2900">
              <a:solidFill>
                <a:srgbClr val="850928"/>
              </a:solidFill>
              <a:latin typeface="DM Serif Display"/>
              <a:ea typeface="DM Serif Display"/>
              <a:cs typeface="DM Serif Display"/>
              <a:sym typeface="DM Serif Display"/>
            </a:endParaRPr>
          </a:p>
          <a:p>
            <a:pPr marL="0" lvl="0" indent="0" algn="l" rtl="0">
              <a:lnSpc>
                <a:spcPct val="80000"/>
              </a:lnSpc>
              <a:spcBef>
                <a:spcPts val="0"/>
              </a:spcBef>
              <a:spcAft>
                <a:spcPts val="0"/>
              </a:spcAft>
              <a:buClr>
                <a:srgbClr val="000000"/>
              </a:buClr>
              <a:buSzPts val="4200"/>
              <a:buFont typeface="Arial"/>
              <a:buNone/>
            </a:pPr>
            <a:r>
              <a:rPr lang="en" sz="2900">
                <a:solidFill>
                  <a:srgbClr val="850928"/>
                </a:solidFill>
                <a:latin typeface="DM Serif Display"/>
                <a:ea typeface="DM Serif Display"/>
                <a:cs typeface="DM Serif Display"/>
                <a:sym typeface="DM Serif Display"/>
              </a:rPr>
              <a:t>Client B</a:t>
            </a:r>
            <a:br>
              <a:rPr lang="en" sz="2900">
                <a:solidFill>
                  <a:srgbClr val="850928"/>
                </a:solidFill>
                <a:latin typeface="DM Serif Display"/>
                <a:ea typeface="DM Serif Display"/>
                <a:cs typeface="DM Serif Display"/>
                <a:sym typeface="DM Serif Display"/>
              </a:rPr>
            </a:br>
            <a:r>
              <a:rPr lang="en" sz="2900">
                <a:solidFill>
                  <a:srgbClr val="850928"/>
                </a:solidFill>
                <a:latin typeface="DM Serif Display"/>
                <a:ea typeface="DM Serif Display"/>
                <a:cs typeface="DM Serif Display"/>
                <a:sym typeface="DM Serif Display"/>
              </a:rPr>
              <a:t>Dart Impact</a:t>
            </a:r>
            <a:endParaRPr sz="2900">
              <a:solidFill>
                <a:srgbClr val="850928"/>
              </a:solidFill>
              <a:latin typeface="DM Serif Display"/>
              <a:ea typeface="DM Serif Display"/>
              <a:cs typeface="DM Serif Display"/>
              <a:sym typeface="DM Serif Display"/>
            </a:endParaRPr>
          </a:p>
        </p:txBody>
      </p:sp>
      <p:sp>
        <p:nvSpPr>
          <p:cNvPr id="1568" name="Google Shape;1568;p188"/>
          <p:cNvSpPr txBox="1"/>
          <p:nvPr/>
        </p:nvSpPr>
        <p:spPr>
          <a:xfrm>
            <a:off x="784625" y="2129625"/>
            <a:ext cx="2766000" cy="227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Public R2 University</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1,700 Students</a:t>
            </a:r>
            <a:endParaRPr sz="1500">
              <a:solidFill>
                <a:srgbClr val="434343"/>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r>
              <a:rPr lang="en" sz="1500">
                <a:solidFill>
                  <a:srgbClr val="434343"/>
                </a:solidFill>
                <a:latin typeface="Barlow"/>
                <a:ea typeface="Barlow"/>
                <a:cs typeface="Barlow"/>
                <a:sym typeface="Barlow"/>
              </a:rPr>
              <a:t>Midwest United States</a:t>
            </a:r>
            <a:endParaRPr sz="15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b="1">
              <a:solidFill>
                <a:srgbClr val="434343"/>
              </a:solidFill>
              <a:latin typeface="Barlow"/>
              <a:ea typeface="Barlow"/>
              <a:cs typeface="Barlow"/>
              <a:sym typeface="Barlow"/>
            </a:endParaRPr>
          </a:p>
          <a:p>
            <a:pPr marL="0" marR="0" lvl="0" indent="0" algn="l" rtl="0">
              <a:lnSpc>
                <a:spcPct val="115000"/>
              </a:lnSpc>
              <a:spcBef>
                <a:spcPts val="0"/>
              </a:spcBef>
              <a:spcAft>
                <a:spcPts val="0"/>
              </a:spcAft>
              <a:buNone/>
            </a:pPr>
            <a:endParaRPr sz="1000">
              <a:solidFill>
                <a:srgbClr val="434343"/>
              </a:solidFill>
              <a:latin typeface="Barlow"/>
              <a:ea typeface="Barlow"/>
              <a:cs typeface="Barlow"/>
              <a:sym typeface="Barlow"/>
            </a:endParaRPr>
          </a:p>
        </p:txBody>
      </p:sp>
      <p:sp>
        <p:nvSpPr>
          <p:cNvPr id="1569" name="Google Shape;1569;p188"/>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1570" name="Google Shape;1570;p188"/>
          <p:cNvSpPr txBox="1"/>
          <p:nvPr/>
        </p:nvSpPr>
        <p:spPr>
          <a:xfrm>
            <a:off x="3695525" y="1409550"/>
            <a:ext cx="4951200" cy="2324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1300" b="1">
                <a:solidFill>
                  <a:srgbClr val="791E16"/>
                </a:solidFill>
                <a:latin typeface="Barlow"/>
                <a:ea typeface="Barlow"/>
                <a:cs typeface="Barlow"/>
                <a:sym typeface="Barlow"/>
              </a:rPr>
              <a:t>Measure, Optimize, and see Results:</a:t>
            </a:r>
            <a:endParaRPr sz="1300" b="1">
              <a:solidFill>
                <a:srgbClr val="791E16"/>
              </a:solidFill>
              <a:latin typeface="Barlow"/>
              <a:ea typeface="Barlow"/>
              <a:cs typeface="Barlow"/>
              <a:sym typeface="Barlow"/>
            </a:endParaRPr>
          </a:p>
          <a:p>
            <a:pPr marL="457200" lvl="0" indent="0" algn="l" rtl="0">
              <a:lnSpc>
                <a:spcPct val="100000"/>
              </a:lnSpc>
              <a:spcBef>
                <a:spcPts val="0"/>
              </a:spcBef>
              <a:spcAft>
                <a:spcPts val="0"/>
              </a:spcAft>
              <a:buNone/>
            </a:pPr>
            <a:endParaRPr sz="1300">
              <a:solidFill>
                <a:schemeClr val="dk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Increased Search Yield Conversion</a:t>
            </a:r>
            <a:endParaRPr sz="1500" b="1">
              <a:solidFill>
                <a:srgbClr val="212121"/>
              </a:solidFill>
              <a:latin typeface="Barlow"/>
              <a:ea typeface="Barlow"/>
              <a:cs typeface="Barlow"/>
              <a:sym typeface="Barlow"/>
            </a:endParaRPr>
          </a:p>
          <a:p>
            <a:pPr marL="457200" lvl="0" indent="457200" algn="l" rtl="0">
              <a:spcBef>
                <a:spcPts val="0"/>
              </a:spcBef>
              <a:spcAft>
                <a:spcPts val="0"/>
              </a:spcAft>
              <a:buNone/>
            </a:pPr>
            <a:r>
              <a:rPr lang="en" sz="1500">
                <a:solidFill>
                  <a:srgbClr val="212121"/>
                </a:solidFill>
                <a:latin typeface="Barlow"/>
                <a:ea typeface="Barlow"/>
                <a:cs typeface="Barlow"/>
                <a:sym typeface="Barlow"/>
              </a:rPr>
              <a:t>+30% App-to-Enroll (vs 16% total)</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Darted Comms Increased Conversion</a:t>
            </a:r>
            <a:endParaRPr sz="1500" b="1">
              <a:solidFill>
                <a:srgbClr val="212121"/>
              </a:solidFill>
              <a:latin typeface="Barlow"/>
              <a:ea typeface="Barlow"/>
              <a:cs typeface="Barlow"/>
              <a:sym typeface="Barlow"/>
            </a:endParaRPr>
          </a:p>
          <a:p>
            <a:pPr marL="914400" lvl="0" indent="0" algn="l" rtl="0">
              <a:spcBef>
                <a:spcPts val="0"/>
              </a:spcBef>
              <a:spcAft>
                <a:spcPts val="0"/>
              </a:spcAft>
              <a:buNone/>
            </a:pPr>
            <a:r>
              <a:rPr lang="en" sz="1500">
                <a:solidFill>
                  <a:srgbClr val="212121"/>
                </a:solidFill>
                <a:latin typeface="Barlow"/>
                <a:ea typeface="Barlow"/>
                <a:cs typeface="Barlow"/>
                <a:sym typeface="Barlow"/>
              </a:rPr>
              <a:t>+29% Better Yield (at all stages)</a:t>
            </a:r>
            <a:endParaRPr sz="1500">
              <a:solidFill>
                <a:srgbClr val="212121"/>
              </a:solidFill>
              <a:latin typeface="Barlow"/>
              <a:ea typeface="Barlow"/>
              <a:cs typeface="Barlow"/>
              <a:sym typeface="Barlow"/>
            </a:endParaRPr>
          </a:p>
          <a:p>
            <a:pPr marL="457200" lvl="0" indent="0" algn="l" rtl="0">
              <a:spcBef>
                <a:spcPts val="0"/>
              </a:spcBef>
              <a:spcAft>
                <a:spcPts val="0"/>
              </a:spcAft>
              <a:buNone/>
            </a:pPr>
            <a:endParaRPr sz="1100">
              <a:solidFill>
                <a:srgbClr val="212121"/>
              </a:solidFill>
              <a:latin typeface="Barlow"/>
              <a:ea typeface="Barlow"/>
              <a:cs typeface="Barlow"/>
              <a:sym typeface="Barlow"/>
            </a:endParaRPr>
          </a:p>
          <a:p>
            <a:pPr marL="457200" lvl="0" indent="-323850" algn="l" rtl="0">
              <a:spcBef>
                <a:spcPts val="0"/>
              </a:spcBef>
              <a:spcAft>
                <a:spcPts val="0"/>
              </a:spcAft>
              <a:buClr>
                <a:srgbClr val="D9A72A"/>
              </a:buClr>
              <a:buSzPts val="1500"/>
              <a:buFont typeface="Barlow"/>
              <a:buChar char="+"/>
            </a:pPr>
            <a:r>
              <a:rPr lang="en" sz="1500" b="1">
                <a:solidFill>
                  <a:srgbClr val="212121"/>
                </a:solidFill>
                <a:latin typeface="Barlow"/>
                <a:ea typeface="Barlow"/>
                <a:cs typeface="Barlow"/>
                <a:sym typeface="Barlow"/>
              </a:rPr>
              <a:t>Increased YOY Deposits</a:t>
            </a:r>
            <a:endParaRPr sz="1500" b="1">
              <a:solidFill>
                <a:srgbClr val="212121"/>
              </a:solidFill>
              <a:latin typeface="Barlow"/>
              <a:ea typeface="Barlow"/>
              <a:cs typeface="Barlow"/>
              <a:sym typeface="Barlow"/>
            </a:endParaRPr>
          </a:p>
          <a:p>
            <a:pPr marL="914400" lvl="0" indent="0" algn="l" rtl="0">
              <a:spcBef>
                <a:spcPts val="0"/>
              </a:spcBef>
              <a:spcAft>
                <a:spcPts val="0"/>
              </a:spcAft>
              <a:buNone/>
            </a:pPr>
            <a:r>
              <a:rPr lang="en" sz="1500">
                <a:solidFill>
                  <a:srgbClr val="212121"/>
                </a:solidFill>
                <a:latin typeface="Barlow"/>
                <a:ea typeface="Barlow"/>
                <a:cs typeface="Barlow"/>
                <a:sym typeface="Barlow"/>
              </a:rPr>
              <a:t>+6% Deposits (May 1)</a:t>
            </a:r>
            <a:endParaRPr sz="1500">
              <a:solidFill>
                <a:srgbClr val="212121"/>
              </a:solidFill>
              <a:latin typeface="Barlow"/>
              <a:ea typeface="Barlow"/>
              <a:cs typeface="Barlow"/>
              <a:sym typeface="Barlow"/>
            </a:endParaRPr>
          </a:p>
          <a:p>
            <a:pPr marL="0" lvl="0" indent="0" algn="l" rtl="0">
              <a:spcBef>
                <a:spcPts val="0"/>
              </a:spcBef>
              <a:spcAft>
                <a:spcPts val="0"/>
              </a:spcAft>
              <a:buNone/>
            </a:pPr>
            <a:endParaRPr sz="1300">
              <a:solidFill>
                <a:schemeClr val="dk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pic>
        <p:nvPicPr>
          <p:cNvPr id="1575" name="Google Shape;1575;p189"/>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576" name="Google Shape;1576;p189"/>
          <p:cNvCxnSpPr/>
          <p:nvPr/>
        </p:nvCxnSpPr>
        <p:spPr>
          <a:xfrm>
            <a:off x="2206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77" name="Google Shape;1577;p189"/>
          <p:cNvCxnSpPr/>
          <p:nvPr/>
        </p:nvCxnSpPr>
        <p:spPr>
          <a:xfrm>
            <a:off x="719350" y="218175"/>
            <a:ext cx="8222700" cy="4200"/>
          </a:xfrm>
          <a:prstGeom prst="straightConnector1">
            <a:avLst/>
          </a:prstGeom>
          <a:noFill/>
          <a:ln w="9525" cap="flat" cmpd="sng">
            <a:solidFill>
              <a:srgbClr val="628B9A"/>
            </a:solidFill>
            <a:prstDash val="dot"/>
            <a:round/>
            <a:headEnd type="none" w="med" len="med"/>
            <a:tailEnd type="none" w="med" len="med"/>
          </a:ln>
        </p:spPr>
      </p:cxnSp>
      <p:cxnSp>
        <p:nvCxnSpPr>
          <p:cNvPr id="1578" name="Google Shape;1578;p189"/>
          <p:cNvCxnSpPr/>
          <p:nvPr/>
        </p:nvCxnSpPr>
        <p:spPr>
          <a:xfrm>
            <a:off x="8940400" y="218175"/>
            <a:ext cx="0" cy="4704900"/>
          </a:xfrm>
          <a:prstGeom prst="straightConnector1">
            <a:avLst/>
          </a:prstGeom>
          <a:noFill/>
          <a:ln w="9525" cap="flat" cmpd="sng">
            <a:solidFill>
              <a:srgbClr val="628B9A"/>
            </a:solidFill>
            <a:prstDash val="dot"/>
            <a:round/>
            <a:headEnd type="none" w="med" len="med"/>
            <a:tailEnd type="none" w="med" len="med"/>
          </a:ln>
        </p:spPr>
      </p:cxnSp>
      <p:cxnSp>
        <p:nvCxnSpPr>
          <p:cNvPr id="1579" name="Google Shape;1579;p189"/>
          <p:cNvCxnSpPr/>
          <p:nvPr/>
        </p:nvCxnSpPr>
        <p:spPr>
          <a:xfrm>
            <a:off x="220600" y="218175"/>
            <a:ext cx="239700" cy="0"/>
          </a:xfrm>
          <a:prstGeom prst="straightConnector1">
            <a:avLst/>
          </a:prstGeom>
          <a:noFill/>
          <a:ln w="9525" cap="flat" cmpd="sng">
            <a:solidFill>
              <a:srgbClr val="628B9A"/>
            </a:solidFill>
            <a:prstDash val="dot"/>
            <a:round/>
            <a:headEnd type="none" w="med" len="med"/>
            <a:tailEnd type="none" w="med" len="med"/>
          </a:ln>
        </p:spPr>
      </p:cxnSp>
      <p:cxnSp>
        <p:nvCxnSpPr>
          <p:cNvPr id="1580" name="Google Shape;1580;p189"/>
          <p:cNvCxnSpPr/>
          <p:nvPr/>
        </p:nvCxnSpPr>
        <p:spPr>
          <a:xfrm>
            <a:off x="449200" y="218175"/>
            <a:ext cx="239700" cy="0"/>
          </a:xfrm>
          <a:prstGeom prst="straightConnector1">
            <a:avLst/>
          </a:prstGeom>
          <a:noFill/>
          <a:ln w="9525" cap="flat" cmpd="sng">
            <a:solidFill>
              <a:srgbClr val="628B9A"/>
            </a:solidFill>
            <a:prstDash val="dot"/>
            <a:round/>
            <a:headEnd type="none" w="med" len="med"/>
            <a:tailEnd type="none" w="med" len="med"/>
          </a:ln>
        </p:spPr>
      </p:cxnSp>
      <p:grpSp>
        <p:nvGrpSpPr>
          <p:cNvPr id="1581" name="Google Shape;1581;p189"/>
          <p:cNvGrpSpPr/>
          <p:nvPr/>
        </p:nvGrpSpPr>
        <p:grpSpPr>
          <a:xfrm>
            <a:off x="3668847" y="1728676"/>
            <a:ext cx="2001900" cy="1760530"/>
            <a:chOff x="3602972" y="1956326"/>
            <a:chExt cx="2001900" cy="1760530"/>
          </a:xfrm>
        </p:grpSpPr>
        <p:pic>
          <p:nvPicPr>
            <p:cNvPr id="1582" name="Google Shape;1582;p1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844566" y="2208885"/>
              <a:ext cx="1518749" cy="252414"/>
            </a:xfrm>
            <a:prstGeom prst="rect">
              <a:avLst/>
            </a:prstGeom>
            <a:noFill/>
            <a:ln>
              <a:noFill/>
            </a:ln>
          </p:spPr>
        </p:pic>
        <p:sp>
          <p:nvSpPr>
            <p:cNvPr id="1583" name="Google Shape;1583;p189"/>
            <p:cNvSpPr/>
            <p:nvPr/>
          </p:nvSpPr>
          <p:spPr>
            <a:xfrm>
              <a:off x="3992125" y="1956326"/>
              <a:ext cx="1159800" cy="12300"/>
            </a:xfrm>
            <a:prstGeom prst="rect">
              <a:avLst/>
            </a:prstGeom>
            <a:solidFill>
              <a:schemeClr val="lt1"/>
            </a:solidFill>
            <a:ln w="38100" cap="flat" cmpd="sng">
              <a:solidFill>
                <a:srgbClr val="D9A729"/>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89"/>
            <p:cNvSpPr txBox="1"/>
            <p:nvPr/>
          </p:nvSpPr>
          <p:spPr>
            <a:xfrm>
              <a:off x="3602972" y="2623852"/>
              <a:ext cx="2001900" cy="367200"/>
            </a:xfrm>
            <a:prstGeom prst="rect">
              <a:avLst/>
            </a:prstGeom>
            <a:noFill/>
            <a:ln>
              <a:noFill/>
            </a:ln>
          </p:spPr>
          <p:txBody>
            <a:bodyPr spcFirstLastPara="1" wrap="square" lIns="34275" tIns="34275" rIns="34275" bIns="34275" anchor="t" anchorCtr="0">
              <a:spAutoFit/>
            </a:bodyPr>
            <a:lstStyle/>
            <a:p>
              <a:pPr marL="0" lvl="0" indent="0" algn="ctr" rtl="0">
                <a:lnSpc>
                  <a:spcPct val="115000"/>
                </a:lnSpc>
                <a:spcBef>
                  <a:spcPts val="0"/>
                </a:spcBef>
                <a:spcAft>
                  <a:spcPts val="0"/>
                </a:spcAft>
                <a:buNone/>
              </a:pPr>
              <a:r>
                <a:rPr lang="en" sz="900">
                  <a:solidFill>
                    <a:schemeClr val="lt1"/>
                  </a:solidFill>
                  <a:latin typeface="Barlow Medium"/>
                  <a:ea typeface="Barlow Medium"/>
                  <a:cs typeface="Barlow Medium"/>
                  <a:sym typeface="Barlow Medium"/>
                </a:rPr>
                <a:t>210 Littleton Road, Suite 100 </a:t>
              </a:r>
              <a:br>
                <a:rPr lang="en" sz="900">
                  <a:solidFill>
                    <a:schemeClr val="lt1"/>
                  </a:solidFill>
                  <a:latin typeface="Barlow Medium"/>
                  <a:ea typeface="Barlow Medium"/>
                  <a:cs typeface="Barlow Medium"/>
                  <a:sym typeface="Barlow Medium"/>
                </a:rPr>
              </a:br>
              <a:r>
                <a:rPr lang="en" sz="900">
                  <a:solidFill>
                    <a:schemeClr val="lt1"/>
                  </a:solidFill>
                  <a:latin typeface="Barlow Medium"/>
                  <a:ea typeface="Barlow Medium"/>
                  <a:cs typeface="Barlow Medium"/>
                  <a:sym typeface="Barlow Medium"/>
                </a:rPr>
                <a:t>Westford, MA 01886</a:t>
              </a:r>
              <a:endParaRPr sz="900" u="sng">
                <a:solidFill>
                  <a:schemeClr val="lt1"/>
                </a:solidFill>
                <a:latin typeface="Barlow Medium"/>
                <a:ea typeface="Barlow Medium"/>
                <a:cs typeface="Barlow Medium"/>
                <a:sym typeface="Barlow Medium"/>
              </a:endParaRPr>
            </a:p>
          </p:txBody>
        </p:sp>
        <p:sp>
          <p:nvSpPr>
            <p:cNvPr id="1585" name="Google Shape;1585;p189"/>
            <p:cNvSpPr txBox="1"/>
            <p:nvPr/>
          </p:nvSpPr>
          <p:spPr>
            <a:xfrm>
              <a:off x="3844566" y="3524555"/>
              <a:ext cx="1518900" cy="192300"/>
            </a:xfrm>
            <a:prstGeom prst="rect">
              <a:avLst/>
            </a:prstGeom>
            <a:noFill/>
            <a:ln>
              <a:noFill/>
            </a:ln>
          </p:spPr>
          <p:txBody>
            <a:bodyPr spcFirstLastPara="1" wrap="square" lIns="34275" tIns="34275" rIns="34275" bIns="34275" anchor="t" anchorCtr="0">
              <a:spAutoFit/>
            </a:bodyPr>
            <a:lstStyle/>
            <a:p>
              <a:pPr marL="0" lvl="0" indent="0" algn="ctr" rtl="0">
                <a:lnSpc>
                  <a:spcPct val="115000"/>
                </a:lnSpc>
                <a:spcBef>
                  <a:spcPts val="0"/>
                </a:spcBef>
                <a:spcAft>
                  <a:spcPts val="0"/>
                </a:spcAft>
                <a:buNone/>
              </a:pPr>
              <a:r>
                <a:rPr lang="en" sz="800">
                  <a:solidFill>
                    <a:schemeClr val="lt1"/>
                  </a:solidFill>
                  <a:uFill>
                    <a:noFill/>
                  </a:uFill>
                  <a:latin typeface="Barlow Medium"/>
                  <a:ea typeface="Barlow Medium"/>
                  <a:cs typeface="Barlow Medium"/>
                  <a:sym typeface="Barlow Medium"/>
                  <a:hlinkClick r:id="rId5">
                    <a:extLst>
                      <a:ext uri="{A12FA001-AC4F-418D-AE19-62706E023703}">
                        <ahyp:hlinkClr xmlns:ahyp="http://schemas.microsoft.com/office/drawing/2018/hyperlinkcolor" val="tx"/>
                      </a:ext>
                    </a:extLst>
                  </a:hlinkClick>
                </a:rPr>
                <a:t>info@carnegiehighered.com</a:t>
              </a:r>
              <a:endParaRPr sz="800">
                <a:solidFill>
                  <a:schemeClr val="lt1"/>
                </a:solidFill>
                <a:latin typeface="Barlow Medium"/>
                <a:ea typeface="Barlow Medium"/>
                <a:cs typeface="Barlow Medium"/>
                <a:sym typeface="Barlow Medium"/>
              </a:endParaRPr>
            </a:p>
          </p:txBody>
        </p:sp>
        <p:sp>
          <p:nvSpPr>
            <p:cNvPr id="1586" name="Google Shape;1586;p189"/>
            <p:cNvSpPr txBox="1"/>
            <p:nvPr/>
          </p:nvSpPr>
          <p:spPr>
            <a:xfrm>
              <a:off x="3973322" y="3321512"/>
              <a:ext cx="1261200" cy="192300"/>
            </a:xfrm>
            <a:prstGeom prst="rect">
              <a:avLst/>
            </a:prstGeom>
            <a:noFill/>
            <a:ln>
              <a:noFill/>
            </a:ln>
          </p:spPr>
          <p:txBody>
            <a:bodyPr spcFirstLastPara="1" wrap="square" lIns="34275" tIns="34275" rIns="34275" bIns="34275" anchor="t" anchorCtr="0">
              <a:spAutoFit/>
            </a:bodyPr>
            <a:lstStyle/>
            <a:p>
              <a:pPr marL="0" lvl="0" indent="0" algn="ctr" rtl="0">
                <a:lnSpc>
                  <a:spcPct val="115000"/>
                </a:lnSpc>
                <a:spcBef>
                  <a:spcPts val="0"/>
                </a:spcBef>
                <a:spcAft>
                  <a:spcPts val="0"/>
                </a:spcAft>
                <a:buNone/>
              </a:pPr>
              <a:r>
                <a:rPr lang="en" sz="800">
                  <a:solidFill>
                    <a:schemeClr val="lt1"/>
                  </a:solidFill>
                  <a:uFill>
                    <a:noFill/>
                  </a:uFill>
                  <a:latin typeface="Barlow Medium"/>
                  <a:ea typeface="Barlow Medium"/>
                  <a:cs typeface="Barlow Medium"/>
                  <a:sym typeface="Barlow Medium"/>
                  <a:hlinkClick r:id="rId6">
                    <a:extLst>
                      <a:ext uri="{A12FA001-AC4F-418D-AE19-62706E023703}">
                        <ahyp:hlinkClr xmlns:ahyp="http://schemas.microsoft.com/office/drawing/2018/hyperlinkcolor" val="tx"/>
                      </a:ext>
                    </a:extLst>
                  </a:hlinkClick>
                </a:rPr>
                <a:t>carnegiehighered.com</a:t>
              </a:r>
              <a:endParaRPr sz="800">
                <a:solidFill>
                  <a:schemeClr val="lt1"/>
                </a:solidFill>
                <a:latin typeface="Barlow Medium"/>
                <a:ea typeface="Barlow Medium"/>
                <a:cs typeface="Barlow Medium"/>
                <a:sym typeface="Barlow Medium"/>
              </a:endParaRPr>
            </a:p>
          </p:txBody>
        </p:sp>
        <p:sp>
          <p:nvSpPr>
            <p:cNvPr id="1587" name="Google Shape;1587;p189"/>
            <p:cNvSpPr txBox="1"/>
            <p:nvPr/>
          </p:nvSpPr>
          <p:spPr>
            <a:xfrm>
              <a:off x="4108781" y="3064374"/>
              <a:ext cx="926400" cy="207900"/>
            </a:xfrm>
            <a:prstGeom prst="rect">
              <a:avLst/>
            </a:prstGeom>
            <a:noFill/>
            <a:ln>
              <a:noFill/>
            </a:ln>
          </p:spPr>
          <p:txBody>
            <a:bodyPr spcFirstLastPara="1" wrap="square" lIns="34275" tIns="34275" rIns="34275" bIns="34275" anchor="t" anchorCtr="0">
              <a:spAutoFit/>
            </a:bodyPr>
            <a:lstStyle/>
            <a:p>
              <a:pPr marL="0" lvl="0" indent="0" algn="ctr" rtl="0">
                <a:lnSpc>
                  <a:spcPct val="115000"/>
                </a:lnSpc>
                <a:spcBef>
                  <a:spcPts val="0"/>
                </a:spcBef>
                <a:spcAft>
                  <a:spcPts val="0"/>
                </a:spcAft>
                <a:buNone/>
              </a:pPr>
              <a:r>
                <a:rPr lang="en" sz="900">
                  <a:solidFill>
                    <a:schemeClr val="lt1"/>
                  </a:solidFill>
                  <a:latin typeface="Barlow Medium"/>
                  <a:ea typeface="Barlow Medium"/>
                  <a:cs typeface="Barlow Medium"/>
                  <a:sym typeface="Barlow Medium"/>
                </a:rPr>
                <a:t>978.692.5092</a:t>
              </a:r>
              <a:endParaRPr sz="900" u="sng">
                <a:solidFill>
                  <a:schemeClr val="lt1"/>
                </a:solidFill>
                <a:latin typeface="Barlow Medium"/>
                <a:ea typeface="Barlow Medium"/>
                <a:cs typeface="Barlow Medium"/>
                <a:sym typeface="Barlow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5"/>
          <p:cNvSpPr txBox="1"/>
          <p:nvPr/>
        </p:nvSpPr>
        <p:spPr>
          <a:xfrm>
            <a:off x="3516938" y="2094800"/>
            <a:ext cx="2555700" cy="19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INTEGRATED RESEARCH</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LEAD GENERATION</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MARKETING STRATEGY</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PERSONALITY ASSESSMENTS</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p:txBody>
      </p:sp>
      <p:sp>
        <p:nvSpPr>
          <p:cNvPr id="883" name="Google Shape;883;p145"/>
          <p:cNvSpPr txBox="1"/>
          <p:nvPr/>
        </p:nvSpPr>
        <p:spPr>
          <a:xfrm>
            <a:off x="774600" y="2094800"/>
            <a:ext cx="2492400" cy="19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BRAND STRATEGY</a:t>
            </a: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Clr>
                <a:srgbClr val="000000"/>
              </a:buClr>
              <a:buSzPts val="1100"/>
              <a:buFont typeface="Arial"/>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DIGITAL MARKETING</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ENROLLMENT STRATEGY</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FINANCIAL AID OPTIMIZATION</a:t>
            </a:r>
            <a:endParaRPr sz="1300">
              <a:solidFill>
                <a:srgbClr val="740B0B"/>
              </a:solidFill>
              <a:latin typeface="Barlow"/>
              <a:ea typeface="Barlow"/>
              <a:cs typeface="Barlow"/>
              <a:sym typeface="Barlow"/>
            </a:endParaRPr>
          </a:p>
        </p:txBody>
      </p:sp>
      <p:sp>
        <p:nvSpPr>
          <p:cNvPr id="884" name="Google Shape;884;p145"/>
          <p:cNvSpPr txBox="1"/>
          <p:nvPr/>
        </p:nvSpPr>
        <p:spPr>
          <a:xfrm>
            <a:off x="900980" y="962952"/>
            <a:ext cx="7514100" cy="387900"/>
          </a:xfrm>
          <a:prstGeom prst="rect">
            <a:avLst/>
          </a:prstGeom>
          <a:noFill/>
          <a:ln>
            <a:noFill/>
          </a:ln>
        </p:spPr>
        <p:txBody>
          <a:bodyPr spcFirstLastPara="1" wrap="square" lIns="0" tIns="0" rIns="0" bIns="0" anchor="ctr" anchorCtr="0">
            <a:spAutoFit/>
          </a:bodyPr>
          <a:lstStyle/>
          <a:p>
            <a:pPr marL="12700" lvl="0" indent="0" algn="l" rtl="0">
              <a:lnSpc>
                <a:spcPct val="90000"/>
              </a:lnSpc>
              <a:spcBef>
                <a:spcPts val="0"/>
              </a:spcBef>
              <a:spcAft>
                <a:spcPts val="0"/>
              </a:spcAft>
              <a:buClr>
                <a:schemeClr val="dk1"/>
              </a:buClr>
              <a:buSzPts val="4200"/>
              <a:buFont typeface="Arial"/>
              <a:buNone/>
            </a:pPr>
            <a:r>
              <a:rPr lang="en" sz="2800">
                <a:solidFill>
                  <a:srgbClr val="850928"/>
                </a:solidFill>
                <a:latin typeface="DM Serif Display"/>
                <a:ea typeface="DM Serif Display"/>
                <a:cs typeface="DM Serif Display"/>
                <a:sym typeface="DM Serif Display"/>
              </a:rPr>
              <a:t>Comprehensive Services</a:t>
            </a:r>
            <a:endParaRPr sz="2800">
              <a:solidFill>
                <a:srgbClr val="850928"/>
              </a:solidFill>
              <a:latin typeface="DM Serif Display"/>
              <a:ea typeface="DM Serif Display"/>
              <a:cs typeface="DM Serif Display"/>
              <a:sym typeface="DM Serif Display"/>
            </a:endParaRPr>
          </a:p>
        </p:txBody>
      </p:sp>
      <p:sp>
        <p:nvSpPr>
          <p:cNvPr id="885" name="Google Shape;885;p145"/>
          <p:cNvSpPr txBox="1"/>
          <p:nvPr/>
        </p:nvSpPr>
        <p:spPr>
          <a:xfrm>
            <a:off x="914650" y="1482900"/>
            <a:ext cx="6238200" cy="271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Barlow"/>
                <a:ea typeface="Barlow"/>
                <a:cs typeface="Barlow"/>
                <a:sym typeface="Barlow"/>
              </a:rPr>
              <a:t>We can meet you wherever you are in your journey.</a:t>
            </a:r>
            <a:r>
              <a:rPr lang="en" sz="1100">
                <a:solidFill>
                  <a:schemeClr val="dk1"/>
                </a:solidFill>
                <a:latin typeface="Barlow"/>
                <a:ea typeface="Barlow"/>
                <a:cs typeface="Barlow"/>
                <a:sym typeface="Barlow"/>
              </a:rPr>
              <a:t> </a:t>
            </a:r>
            <a:br>
              <a:rPr lang="en" sz="1100">
                <a:solidFill>
                  <a:schemeClr val="dk1"/>
                </a:solidFill>
                <a:latin typeface="Barlow"/>
                <a:ea typeface="Barlow"/>
                <a:cs typeface="Barlow"/>
                <a:sym typeface="Barlow"/>
              </a:rPr>
            </a:br>
            <a:r>
              <a:rPr lang="en" sz="1100">
                <a:solidFill>
                  <a:schemeClr val="dk1"/>
                </a:solidFill>
                <a:latin typeface="Barlow"/>
                <a:ea typeface="Barlow"/>
                <a:cs typeface="Barlow"/>
                <a:sym typeface="Barlow"/>
              </a:rPr>
              <a:t>Consider our team an extension of your own — focused on your needs, dedicated to your success. </a:t>
            </a:r>
            <a:endParaRPr sz="1100">
              <a:solidFill>
                <a:schemeClr val="dk1"/>
              </a:solidFill>
              <a:latin typeface="Barlow"/>
              <a:ea typeface="Barlow"/>
              <a:cs typeface="Barlow"/>
              <a:sym typeface="Barlow"/>
            </a:endParaRPr>
          </a:p>
        </p:txBody>
      </p:sp>
      <p:sp>
        <p:nvSpPr>
          <p:cNvPr id="886" name="Google Shape;886;p145"/>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solidFill>
                  <a:srgbClr val="850928"/>
                </a:solidFill>
              </a:rPr>
              <a:t>5</a:t>
            </a:fld>
            <a:endParaRPr>
              <a:solidFill>
                <a:srgbClr val="850928"/>
              </a:solidFill>
            </a:endParaRPr>
          </a:p>
        </p:txBody>
      </p:sp>
      <p:sp>
        <p:nvSpPr>
          <p:cNvPr id="887" name="Google Shape;887;p145"/>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5</a:t>
            </a:fld>
            <a:endParaRPr sz="800">
              <a:latin typeface="Barlow SemiBold"/>
              <a:ea typeface="Barlow SemiBold"/>
              <a:cs typeface="Barlow SemiBold"/>
              <a:sym typeface="Barlow SemiBold"/>
            </a:endParaRPr>
          </a:p>
        </p:txBody>
      </p:sp>
      <p:sp>
        <p:nvSpPr>
          <p:cNvPr id="888" name="Google Shape;888;p145"/>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sp>
        <p:nvSpPr>
          <p:cNvPr id="889" name="Google Shape;889;p145"/>
          <p:cNvSpPr txBox="1"/>
          <p:nvPr/>
        </p:nvSpPr>
        <p:spPr>
          <a:xfrm>
            <a:off x="6322600" y="2094796"/>
            <a:ext cx="3050100" cy="210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SIGNATURE CREATIVE</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SLATE OPTIMIZATION</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STUDENT SEARCH</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r>
              <a:rPr lang="en" sz="1300" b="1">
                <a:solidFill>
                  <a:srgbClr val="740B0B"/>
                </a:solidFill>
                <a:latin typeface="Barlow"/>
                <a:ea typeface="Barlow"/>
                <a:cs typeface="Barlow"/>
                <a:sym typeface="Barlow"/>
              </a:rPr>
              <a:t>WEB DESIGN &amp; DEVELOPMENT</a:t>
            </a:r>
            <a:endParaRPr sz="1300" b="1">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a:p>
            <a:pPr marL="0" lvl="0" indent="0" algn="l" rtl="0">
              <a:lnSpc>
                <a:spcPct val="115000"/>
              </a:lnSpc>
              <a:spcBef>
                <a:spcPts val="0"/>
              </a:spcBef>
              <a:spcAft>
                <a:spcPts val="0"/>
              </a:spcAft>
              <a:buNone/>
            </a:pPr>
            <a:endParaRPr sz="1300">
              <a:solidFill>
                <a:srgbClr val="740B0B"/>
              </a:solidFill>
              <a:latin typeface="Barlow"/>
              <a:ea typeface="Barlow"/>
              <a:cs typeface="Barlow"/>
              <a:sym typeface="Barlow"/>
            </a:endParaRPr>
          </a:p>
        </p:txBody>
      </p:sp>
      <p:pic>
        <p:nvPicPr>
          <p:cNvPr id="890" name="Google Shape;890;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6325" y="3568863"/>
            <a:ext cx="207375" cy="207375"/>
          </a:xfrm>
          <a:prstGeom prst="rect">
            <a:avLst/>
          </a:prstGeom>
          <a:noFill/>
          <a:ln>
            <a:noFill/>
          </a:ln>
        </p:spPr>
      </p:pic>
      <p:pic>
        <p:nvPicPr>
          <p:cNvPr id="891" name="Google Shape;891;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6325" y="2641925"/>
            <a:ext cx="207375" cy="207375"/>
          </a:xfrm>
          <a:prstGeom prst="rect">
            <a:avLst/>
          </a:prstGeom>
          <a:noFill/>
          <a:ln>
            <a:noFill/>
          </a:ln>
        </p:spPr>
      </p:pic>
      <p:pic>
        <p:nvPicPr>
          <p:cNvPr id="892" name="Google Shape;892;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6463" y="2178450"/>
            <a:ext cx="207375" cy="207375"/>
          </a:xfrm>
          <a:prstGeom prst="rect">
            <a:avLst/>
          </a:prstGeom>
          <a:noFill/>
          <a:ln>
            <a:noFill/>
          </a:ln>
        </p:spPr>
      </p:pic>
      <p:pic>
        <p:nvPicPr>
          <p:cNvPr id="893" name="Google Shape;893;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6475" y="3105388"/>
            <a:ext cx="207375" cy="207375"/>
          </a:xfrm>
          <a:prstGeom prst="rect">
            <a:avLst/>
          </a:prstGeom>
          <a:noFill/>
          <a:ln>
            <a:noFill/>
          </a:ln>
        </p:spPr>
      </p:pic>
      <p:pic>
        <p:nvPicPr>
          <p:cNvPr id="894" name="Google Shape;894;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67000" y="3568863"/>
            <a:ext cx="207375" cy="207375"/>
          </a:xfrm>
          <a:prstGeom prst="rect">
            <a:avLst/>
          </a:prstGeom>
          <a:noFill/>
          <a:ln>
            <a:noFill/>
          </a:ln>
        </p:spPr>
      </p:pic>
      <p:pic>
        <p:nvPicPr>
          <p:cNvPr id="895" name="Google Shape;895;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67000" y="2641925"/>
            <a:ext cx="207375" cy="207375"/>
          </a:xfrm>
          <a:prstGeom prst="rect">
            <a:avLst/>
          </a:prstGeom>
          <a:noFill/>
          <a:ln>
            <a:noFill/>
          </a:ln>
        </p:spPr>
      </p:pic>
      <p:pic>
        <p:nvPicPr>
          <p:cNvPr id="896" name="Google Shape;896;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67138" y="2178450"/>
            <a:ext cx="207375" cy="207375"/>
          </a:xfrm>
          <a:prstGeom prst="rect">
            <a:avLst/>
          </a:prstGeom>
          <a:noFill/>
          <a:ln>
            <a:noFill/>
          </a:ln>
        </p:spPr>
      </p:pic>
      <p:pic>
        <p:nvPicPr>
          <p:cNvPr id="897" name="Google Shape;897;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67150" y="3105388"/>
            <a:ext cx="207375" cy="207375"/>
          </a:xfrm>
          <a:prstGeom prst="rect">
            <a:avLst/>
          </a:prstGeom>
          <a:noFill/>
          <a:ln>
            <a:noFill/>
          </a:ln>
        </p:spPr>
      </p:pic>
      <p:pic>
        <p:nvPicPr>
          <p:cNvPr id="898" name="Google Shape;898;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37825" y="3568863"/>
            <a:ext cx="207375" cy="207375"/>
          </a:xfrm>
          <a:prstGeom prst="rect">
            <a:avLst/>
          </a:prstGeom>
          <a:noFill/>
          <a:ln>
            <a:noFill/>
          </a:ln>
        </p:spPr>
      </p:pic>
      <p:pic>
        <p:nvPicPr>
          <p:cNvPr id="899" name="Google Shape;899;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37825" y="2641925"/>
            <a:ext cx="207375" cy="207375"/>
          </a:xfrm>
          <a:prstGeom prst="rect">
            <a:avLst/>
          </a:prstGeom>
          <a:noFill/>
          <a:ln>
            <a:noFill/>
          </a:ln>
        </p:spPr>
      </p:pic>
      <p:pic>
        <p:nvPicPr>
          <p:cNvPr id="900" name="Google Shape;900;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37963" y="2178450"/>
            <a:ext cx="207375" cy="207375"/>
          </a:xfrm>
          <a:prstGeom prst="rect">
            <a:avLst/>
          </a:prstGeom>
          <a:noFill/>
          <a:ln>
            <a:noFill/>
          </a:ln>
        </p:spPr>
      </p:pic>
      <p:pic>
        <p:nvPicPr>
          <p:cNvPr id="901" name="Google Shape;901;p1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37975" y="3105388"/>
            <a:ext cx="207375" cy="207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6"/>
          <p:cNvSpPr txBox="1"/>
          <p:nvPr/>
        </p:nvSpPr>
        <p:spPr>
          <a:xfrm>
            <a:off x="900975" y="962950"/>
            <a:ext cx="2672400" cy="1163700"/>
          </a:xfrm>
          <a:prstGeom prst="rect">
            <a:avLst/>
          </a:prstGeom>
          <a:noFill/>
          <a:ln>
            <a:noFill/>
          </a:ln>
        </p:spPr>
        <p:txBody>
          <a:bodyPr spcFirstLastPara="1" wrap="square" lIns="0" tIns="0" rIns="0" bIns="0" anchor="ctr" anchorCtr="0">
            <a:spAutoFit/>
          </a:bodyPr>
          <a:lstStyle/>
          <a:p>
            <a:pPr marL="12700" lvl="0" indent="0" algn="l" rtl="0">
              <a:lnSpc>
                <a:spcPct val="90000"/>
              </a:lnSpc>
              <a:spcBef>
                <a:spcPts val="0"/>
              </a:spcBef>
              <a:spcAft>
                <a:spcPts val="0"/>
              </a:spcAft>
              <a:buClr>
                <a:schemeClr val="dk1"/>
              </a:buClr>
              <a:buSzPts val="4200"/>
              <a:buFont typeface="Arial"/>
              <a:buNone/>
            </a:pPr>
            <a:r>
              <a:rPr lang="en" sz="2800">
                <a:solidFill>
                  <a:srgbClr val="850928"/>
                </a:solidFill>
                <a:latin typeface="DM Serif Display"/>
                <a:ea typeface="DM Serif Display"/>
                <a:cs typeface="DM Serif Display"/>
                <a:sym typeface="DM Serif Display"/>
              </a:rPr>
              <a:t>Students choose how, when, and where to engage</a:t>
            </a:r>
            <a:endParaRPr sz="2800">
              <a:solidFill>
                <a:srgbClr val="850928"/>
              </a:solidFill>
              <a:latin typeface="DM Serif Display"/>
              <a:ea typeface="DM Serif Display"/>
              <a:cs typeface="DM Serif Display"/>
              <a:sym typeface="DM Serif Display"/>
            </a:endParaRPr>
          </a:p>
        </p:txBody>
      </p:sp>
      <p:sp>
        <p:nvSpPr>
          <p:cNvPr id="907" name="Google Shape;907;p146"/>
          <p:cNvSpPr txBox="1">
            <a:spLocks noGrp="1"/>
          </p:cNvSpPr>
          <p:nvPr>
            <p:ph type="sldNum" idx="2"/>
          </p:nvPr>
        </p:nvSpPr>
        <p:spPr>
          <a:xfrm>
            <a:off x="8451776" y="4819450"/>
            <a:ext cx="324300" cy="146100"/>
          </a:xfrm>
          <a:prstGeom prst="rect">
            <a:avLst/>
          </a:prstGeom>
        </p:spPr>
        <p:txBody>
          <a:bodyPr spcFirstLastPara="1" wrap="square" lIns="19050" tIns="19050" rIns="19050" bIns="19050" anchor="ctr" anchorCtr="0">
            <a:noAutofit/>
          </a:bodyPr>
          <a:lstStyle/>
          <a:p>
            <a:pPr marL="0" lvl="0" indent="0" algn="r" rtl="0">
              <a:spcBef>
                <a:spcPts val="0"/>
              </a:spcBef>
              <a:spcAft>
                <a:spcPts val="0"/>
              </a:spcAft>
              <a:buClr>
                <a:srgbClr val="4B4B4B"/>
              </a:buClr>
              <a:buSzPts val="900"/>
              <a:buFont typeface="Arial"/>
              <a:buNone/>
            </a:pPr>
            <a:fld id="{00000000-1234-1234-1234-123412341234}" type="slidenum">
              <a:rPr lang="en">
                <a:solidFill>
                  <a:srgbClr val="850928"/>
                </a:solidFill>
              </a:rPr>
              <a:t>6</a:t>
            </a:fld>
            <a:endParaRPr>
              <a:solidFill>
                <a:srgbClr val="850928"/>
              </a:solidFill>
            </a:endParaRPr>
          </a:p>
        </p:txBody>
      </p:sp>
      <p:sp>
        <p:nvSpPr>
          <p:cNvPr id="908" name="Google Shape;908;p146"/>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6</a:t>
            </a:fld>
            <a:endParaRPr sz="800">
              <a:latin typeface="Barlow SemiBold"/>
              <a:ea typeface="Barlow SemiBold"/>
              <a:cs typeface="Barlow SemiBold"/>
              <a:sym typeface="Barlow SemiBold"/>
            </a:endParaRPr>
          </a:p>
        </p:txBody>
      </p:sp>
      <p:sp>
        <p:nvSpPr>
          <p:cNvPr id="909" name="Google Shape;909;p146"/>
          <p:cNvSpPr txBox="1">
            <a:spLocks noGrp="1"/>
          </p:cNvSpPr>
          <p:nvPr>
            <p:ph type="sldNum" idx="3"/>
          </p:nvPr>
        </p:nvSpPr>
        <p:spPr>
          <a:xfrm>
            <a:off x="404051" y="4819450"/>
            <a:ext cx="2854800" cy="146100"/>
          </a:xfrm>
          <a:prstGeom prst="rect">
            <a:avLst/>
          </a:prstGeom>
        </p:spPr>
        <p:txBody>
          <a:bodyPr spcFirstLastPara="1" wrap="square" lIns="19050" tIns="19050" rIns="19050" bIns="19050" anchor="t" anchorCtr="0">
            <a:spAutoFit/>
          </a:bodyPr>
          <a:lstStyle/>
          <a:p>
            <a:pPr marL="0" lvl="0" indent="0" algn="l" rtl="0">
              <a:spcBef>
                <a:spcPts val="0"/>
              </a:spcBef>
              <a:spcAft>
                <a:spcPts val="0"/>
              </a:spcAft>
              <a:buNone/>
            </a:pPr>
            <a:r>
              <a:rPr lang="en" sz="700">
                <a:latin typeface="Barlow SemiBold"/>
                <a:ea typeface="Barlow SemiBold"/>
                <a:cs typeface="Barlow SemiBold"/>
                <a:sym typeface="Barlow SemiBold"/>
              </a:rPr>
              <a:t>University Name </a:t>
            </a:r>
            <a:r>
              <a:rPr lang="en" sz="700">
                <a:solidFill>
                  <a:srgbClr val="E6BB44"/>
                </a:solidFill>
                <a:latin typeface="Barlow SemiBold"/>
                <a:ea typeface="Barlow SemiBold"/>
                <a:cs typeface="Barlow SemiBold"/>
                <a:sym typeface="Barlow SemiBold"/>
              </a:rPr>
              <a:t>  |   </a:t>
            </a:r>
            <a:r>
              <a:rPr lang="en" sz="700">
                <a:latin typeface="Barlow SemiBold"/>
                <a:ea typeface="Barlow SemiBold"/>
                <a:cs typeface="Barlow SemiBold"/>
                <a:sym typeface="Barlow SemiBold"/>
              </a:rPr>
              <a:t>Student Search</a:t>
            </a:r>
            <a:endParaRPr sz="700">
              <a:latin typeface="Barlow SemiBold"/>
              <a:ea typeface="Barlow SemiBold"/>
              <a:cs typeface="Barlow SemiBold"/>
              <a:sym typeface="Barlow SemiBold"/>
            </a:endParaRPr>
          </a:p>
        </p:txBody>
      </p:sp>
      <p:pic>
        <p:nvPicPr>
          <p:cNvPr id="910" name="Google Shape;910;p1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58150" y="478250"/>
            <a:ext cx="4193623" cy="4217576"/>
          </a:xfrm>
          <a:prstGeom prst="rect">
            <a:avLst/>
          </a:prstGeom>
          <a:noFill/>
          <a:ln>
            <a:noFill/>
          </a:ln>
        </p:spPr>
      </p:pic>
      <p:sp>
        <p:nvSpPr>
          <p:cNvPr id="911" name="Google Shape;911;p146"/>
          <p:cNvSpPr txBox="1"/>
          <p:nvPr/>
        </p:nvSpPr>
        <p:spPr>
          <a:xfrm>
            <a:off x="718500" y="2450425"/>
            <a:ext cx="2854800" cy="142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Barlow"/>
                <a:ea typeface="Barlow"/>
                <a:cs typeface="Barlow"/>
                <a:sym typeface="Barlow"/>
              </a:rPr>
              <a:t>“</a:t>
            </a:r>
            <a:r>
              <a:rPr lang="en" sz="1100" b="1" i="1">
                <a:solidFill>
                  <a:schemeClr val="dk1"/>
                </a:solidFill>
                <a:latin typeface="Barlow"/>
                <a:ea typeface="Barlow"/>
                <a:cs typeface="Barlow"/>
                <a:sym typeface="Barlow"/>
              </a:rPr>
              <a:t>We want more specific details in marketing. We get it, you have a 12:1 student-to-faculty ratio. So do dozens of other schools. Tell me what’s unique about your school.</a:t>
            </a:r>
            <a:r>
              <a:rPr lang="en" sz="1100" b="1">
                <a:solidFill>
                  <a:schemeClr val="dk1"/>
                </a:solidFill>
                <a:latin typeface="Barlow"/>
                <a:ea typeface="Barlow"/>
                <a:cs typeface="Barlow"/>
                <a:sym typeface="Barlow"/>
              </a:rPr>
              <a:t>”</a:t>
            </a:r>
            <a:br>
              <a:rPr lang="en" sz="1100" b="1">
                <a:solidFill>
                  <a:schemeClr val="dk1"/>
                </a:solidFill>
                <a:latin typeface="Barlow"/>
                <a:ea typeface="Barlow"/>
                <a:cs typeface="Barlow"/>
                <a:sym typeface="Barlow"/>
              </a:rPr>
            </a:br>
            <a:endParaRPr sz="1100" b="1">
              <a:solidFill>
                <a:schemeClr val="dk1"/>
              </a:solidFill>
              <a:latin typeface="Barlow"/>
              <a:ea typeface="Barlow"/>
              <a:cs typeface="Barlow"/>
              <a:sym typeface="Barlow"/>
            </a:endParaRPr>
          </a:p>
          <a:p>
            <a:pPr marL="0" lvl="0" indent="0" algn="r" rtl="0">
              <a:lnSpc>
                <a:spcPct val="115000"/>
              </a:lnSpc>
              <a:spcBef>
                <a:spcPts val="0"/>
              </a:spcBef>
              <a:spcAft>
                <a:spcPts val="0"/>
              </a:spcAft>
              <a:buClr>
                <a:schemeClr val="dk1"/>
              </a:buClr>
              <a:buSzPts val="1100"/>
              <a:buFont typeface="Arial"/>
              <a:buNone/>
            </a:pPr>
            <a:r>
              <a:rPr lang="en" sz="1100" b="1">
                <a:solidFill>
                  <a:schemeClr val="dk1"/>
                </a:solidFill>
                <a:latin typeface="Barlow"/>
                <a:ea typeface="Barlow"/>
                <a:cs typeface="Barlow"/>
                <a:sym typeface="Barlow"/>
              </a:rPr>
              <a:t>	CollegeXpress, Student Survey</a:t>
            </a:r>
            <a:endParaRPr sz="1100" b="1">
              <a:solidFill>
                <a:schemeClr val="dk1"/>
              </a:solidFill>
              <a:latin typeface="Barlow"/>
              <a:ea typeface="Barlow"/>
              <a:cs typeface="Barlow"/>
              <a:sym typeface="Barlow"/>
            </a:endParaRPr>
          </a:p>
          <a:p>
            <a:pPr marL="0" lvl="0" indent="0" algn="r" rtl="0">
              <a:lnSpc>
                <a:spcPct val="115000"/>
              </a:lnSpc>
              <a:spcBef>
                <a:spcPts val="0"/>
              </a:spcBef>
              <a:spcAft>
                <a:spcPts val="0"/>
              </a:spcAft>
              <a:buClr>
                <a:schemeClr val="dk1"/>
              </a:buClr>
              <a:buSzPts val="1100"/>
              <a:buFont typeface="Arial"/>
              <a:buNone/>
            </a:pPr>
            <a:endParaRPr sz="1100" b="1">
              <a:solidFill>
                <a:schemeClr val="dk1"/>
              </a:solidFill>
              <a:latin typeface="Barlow"/>
              <a:ea typeface="Barlow"/>
              <a:cs typeface="Barlow"/>
              <a:sym typeface="Barlow"/>
            </a:endParaRPr>
          </a:p>
          <a:p>
            <a:pPr marL="0" lvl="0" indent="0" algn="r" rtl="0">
              <a:lnSpc>
                <a:spcPct val="115000"/>
              </a:lnSpc>
              <a:spcBef>
                <a:spcPts val="0"/>
              </a:spcBef>
              <a:spcAft>
                <a:spcPts val="0"/>
              </a:spcAft>
              <a:buClr>
                <a:schemeClr val="dk1"/>
              </a:buClr>
              <a:buSzPts val="1100"/>
              <a:buFont typeface="Arial"/>
              <a:buNone/>
            </a:pPr>
            <a:r>
              <a:rPr lang="en" sz="1100" b="1">
                <a:solidFill>
                  <a:schemeClr val="dk1"/>
                </a:solidFill>
                <a:latin typeface="Barlow"/>
                <a:ea typeface="Barlow"/>
                <a:cs typeface="Barlow"/>
                <a:sym typeface="Barlow"/>
              </a:rPr>
              <a:t>38% of surveyed seniors said that they would not consider an online undergraduate experience. This percentage went up since pre-pandemic times.</a:t>
            </a:r>
            <a:endParaRPr sz="1100" b="1">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4325"/>
            <a:ext cx="9144002" cy="5134878"/>
          </a:xfrm>
          <a:prstGeom prst="rect">
            <a:avLst/>
          </a:prstGeom>
          <a:noFill/>
          <a:ln>
            <a:noFill/>
          </a:ln>
        </p:spPr>
      </p:pic>
      <p:sp>
        <p:nvSpPr>
          <p:cNvPr id="917" name="Google Shape;917;p147"/>
          <p:cNvSpPr txBox="1">
            <a:spLocks noGrp="1"/>
          </p:cNvSpPr>
          <p:nvPr>
            <p:ph type="sldNum" idx="12"/>
          </p:nvPr>
        </p:nvSpPr>
        <p:spPr>
          <a:xfrm>
            <a:off x="4420671" y="4905375"/>
            <a:ext cx="149100" cy="177000"/>
          </a:xfrm>
          <a:prstGeom prst="rect">
            <a:avLst/>
          </a:prstGeom>
        </p:spPr>
        <p:txBody>
          <a:bodyPr spcFirstLastPara="1" wrap="square" lIns="19050" tIns="19050" rIns="19050" bIns="19050" anchor="t" anchorCtr="0">
            <a:spAutoFit/>
          </a:bodyPr>
          <a:lstStyle/>
          <a:p>
            <a:pPr marL="0" lvl="0" indent="0" algn="r" rtl="0">
              <a:spcBef>
                <a:spcPts val="0"/>
              </a:spcBef>
              <a:spcAft>
                <a:spcPts val="0"/>
              </a:spcAft>
              <a:buNone/>
            </a:pPr>
            <a:fld id="{00000000-1234-1234-1234-123412341234}" type="slidenum">
              <a:rPr lang="en"/>
              <a:t>7</a:t>
            </a:fld>
            <a:endParaRPr sz="800">
              <a:latin typeface="Barlow SemiBold"/>
              <a:ea typeface="Barlow SemiBold"/>
              <a:cs typeface="Barlow SemiBold"/>
              <a:sym typeface="Barlow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1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866325" y="140301"/>
            <a:ext cx="1170100" cy="194476"/>
          </a:xfrm>
          <a:prstGeom prst="rect">
            <a:avLst/>
          </a:prstGeom>
          <a:noFill/>
          <a:ln>
            <a:noFill/>
          </a:ln>
        </p:spPr>
      </p:pic>
      <p:grpSp>
        <p:nvGrpSpPr>
          <p:cNvPr id="923" name="Google Shape;923;p148"/>
          <p:cNvGrpSpPr/>
          <p:nvPr/>
        </p:nvGrpSpPr>
        <p:grpSpPr>
          <a:xfrm>
            <a:off x="0" y="0"/>
            <a:ext cx="9144000" cy="5143501"/>
            <a:chOff x="0" y="0"/>
            <a:chExt cx="9144000" cy="5143501"/>
          </a:xfrm>
        </p:grpSpPr>
        <p:grpSp>
          <p:nvGrpSpPr>
            <p:cNvPr id="924" name="Google Shape;924;p148"/>
            <p:cNvGrpSpPr/>
            <p:nvPr/>
          </p:nvGrpSpPr>
          <p:grpSpPr>
            <a:xfrm>
              <a:off x="147300" y="0"/>
              <a:ext cx="8996700" cy="5143501"/>
              <a:chOff x="147300" y="0"/>
              <a:chExt cx="8996700" cy="5143501"/>
            </a:xfrm>
          </p:grpSpPr>
          <p:pic>
            <p:nvPicPr>
              <p:cNvPr id="925" name="Google Shape;925;p14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7300" y="0"/>
                <a:ext cx="8996700" cy="5143501"/>
              </a:xfrm>
              <a:prstGeom prst="rect">
                <a:avLst/>
              </a:prstGeom>
              <a:noFill/>
              <a:ln>
                <a:noFill/>
              </a:ln>
            </p:spPr>
          </p:pic>
          <p:pic>
            <p:nvPicPr>
              <p:cNvPr id="926" name="Google Shape;926;p148"/>
              <p:cNvPicPr preferRelativeResize="0"/>
              <p:nvPr/>
            </p:nvPicPr>
            <p:blipFill>
              <a:blip r:embed="rId5">
                <a:alphaModFix/>
              </a:blip>
              <a:stretch>
                <a:fillRect/>
              </a:stretch>
            </p:blipFill>
            <p:spPr>
              <a:xfrm>
                <a:off x="6781800" y="0"/>
                <a:ext cx="2362200" cy="552450"/>
              </a:xfrm>
              <a:prstGeom prst="rect">
                <a:avLst/>
              </a:prstGeom>
              <a:noFill/>
              <a:ln>
                <a:noFill/>
              </a:ln>
            </p:spPr>
          </p:pic>
        </p:grpSp>
        <p:pic>
          <p:nvPicPr>
            <p:cNvPr id="927" name="Google Shape;927;p148"/>
            <p:cNvPicPr preferRelativeResize="0"/>
            <p:nvPr/>
          </p:nvPicPr>
          <p:blipFill>
            <a:blip r:embed="rId6">
              <a:alphaModFix/>
            </a:blip>
            <a:stretch>
              <a:fillRect/>
            </a:stretch>
          </p:blipFill>
          <p:spPr>
            <a:xfrm>
              <a:off x="0" y="0"/>
              <a:ext cx="495300" cy="51435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1"/>
        <p:cNvGrpSpPr/>
        <p:nvPr/>
      </p:nvGrpSpPr>
      <p:grpSpPr>
        <a:xfrm>
          <a:off x="0" y="0"/>
          <a:ext cx="0" cy="0"/>
          <a:chOff x="0" y="0"/>
          <a:chExt cx="0" cy="0"/>
        </a:xfrm>
      </p:grpSpPr>
      <p:pic>
        <p:nvPicPr>
          <p:cNvPr id="932" name="Google Shape;932;p14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0" y="0"/>
            <a:ext cx="9144003" cy="5143501"/>
          </a:xfrm>
          <a:prstGeom prst="rect">
            <a:avLst/>
          </a:prstGeom>
          <a:noFill/>
          <a:ln>
            <a:noFill/>
          </a:ln>
        </p:spPr>
      </p:pic>
      <p:pic>
        <p:nvPicPr>
          <p:cNvPr id="933" name="Google Shape;933;p149"/>
          <p:cNvPicPr preferRelativeResize="0"/>
          <p:nvPr/>
        </p:nvPicPr>
        <p:blipFill>
          <a:blip r:embed="rId5">
            <a:alphaModFix/>
          </a:blip>
          <a:stretch>
            <a:fillRect/>
          </a:stretch>
        </p:blipFill>
        <p:spPr>
          <a:xfrm>
            <a:off x="7848600" y="0"/>
            <a:ext cx="1295400" cy="1924050"/>
          </a:xfrm>
          <a:prstGeom prst="rect">
            <a:avLst/>
          </a:prstGeom>
          <a:noFill/>
          <a:ln>
            <a:noFill/>
          </a:ln>
        </p:spPr>
      </p:pic>
      <p:pic>
        <p:nvPicPr>
          <p:cNvPr id="934" name="Google Shape;934;p14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226200" y="213888"/>
            <a:ext cx="560101" cy="80125"/>
          </a:xfrm>
          <a:prstGeom prst="rect">
            <a:avLst/>
          </a:prstGeom>
          <a:noFill/>
          <a:ln>
            <a:noFill/>
          </a:ln>
        </p:spPr>
      </p:pic>
    </p:spTree>
  </p:cSld>
  <p:clrMapOvr>
    <a:masterClrMapping/>
  </p:clrMapOvr>
</p:sld>
</file>

<file path=ppt/theme/theme1.xml><?xml version="1.0" encoding="utf-8"?>
<a:theme xmlns:a="http://schemas.openxmlformats.org/drawingml/2006/main" name="Carnegie 2023">
  <a:themeElements>
    <a:clrScheme name="White">
      <a:dk1>
        <a:srgbClr val="000000"/>
      </a:dk1>
      <a:lt1>
        <a:srgbClr val="FFFFFF"/>
      </a:lt1>
      <a:dk2>
        <a:srgbClr val="002633"/>
      </a:dk2>
      <a:lt2>
        <a:srgbClr val="F4F4F4"/>
      </a:lt2>
      <a:accent1>
        <a:srgbClr val="740B0B"/>
      </a:accent1>
      <a:accent2>
        <a:srgbClr val="002633"/>
      </a:accent2>
      <a:accent3>
        <a:srgbClr val="E6BB44"/>
      </a:accent3>
      <a:accent4>
        <a:srgbClr val="9E9E9E"/>
      </a:accent4>
      <a:accent5>
        <a:srgbClr val="838383"/>
      </a:accent5>
      <a:accent6>
        <a:srgbClr val="3B3B3B"/>
      </a:accent6>
      <a:hlink>
        <a:srgbClr val="880D0D"/>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rnegie 2023">
  <a:themeElements>
    <a:clrScheme name="White">
      <a:dk1>
        <a:srgbClr val="000000"/>
      </a:dk1>
      <a:lt1>
        <a:srgbClr val="FFFFFF"/>
      </a:lt1>
      <a:dk2>
        <a:srgbClr val="002633"/>
      </a:dk2>
      <a:lt2>
        <a:srgbClr val="F4F4F4"/>
      </a:lt2>
      <a:accent1>
        <a:srgbClr val="740B0B"/>
      </a:accent1>
      <a:accent2>
        <a:srgbClr val="002633"/>
      </a:accent2>
      <a:accent3>
        <a:srgbClr val="E6BB44"/>
      </a:accent3>
      <a:accent4>
        <a:srgbClr val="9E9E9E"/>
      </a:accent4>
      <a:accent5>
        <a:srgbClr val="838383"/>
      </a:accent5>
      <a:accent6>
        <a:srgbClr val="3B3B3B"/>
      </a:accent6>
      <a:hlink>
        <a:srgbClr val="880D0D"/>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rnegie 2023">
  <a:themeElements>
    <a:clrScheme name="White">
      <a:dk1>
        <a:srgbClr val="000000"/>
      </a:dk1>
      <a:lt1>
        <a:srgbClr val="FFFFFF"/>
      </a:lt1>
      <a:dk2>
        <a:srgbClr val="002633"/>
      </a:dk2>
      <a:lt2>
        <a:srgbClr val="F4F4F4"/>
      </a:lt2>
      <a:accent1>
        <a:srgbClr val="740B0B"/>
      </a:accent1>
      <a:accent2>
        <a:srgbClr val="002633"/>
      </a:accent2>
      <a:accent3>
        <a:srgbClr val="E6BB44"/>
      </a:accent3>
      <a:accent4>
        <a:srgbClr val="9E9E9E"/>
      </a:accent4>
      <a:accent5>
        <a:srgbClr val="838383"/>
      </a:accent5>
      <a:accent6>
        <a:srgbClr val="3B3B3B"/>
      </a:accent6>
      <a:hlink>
        <a:srgbClr val="880D0D"/>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FFFFFF"/>
      </a:dk2>
      <a:lt2>
        <a:srgbClr val="DCDEE0"/>
      </a:lt2>
      <a:accent1>
        <a:srgbClr val="0365C0"/>
      </a:accent1>
      <a:accent2>
        <a:srgbClr val="00882B"/>
      </a:accent2>
      <a:accent3>
        <a:srgbClr val="DCBD23"/>
      </a:accent3>
      <a:accent4>
        <a:srgbClr val="DE6A10"/>
      </a:accent4>
      <a:accent5>
        <a:srgbClr val="C82506"/>
      </a:accent5>
      <a:accent6>
        <a:srgbClr val="2A2C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4325</Words>
  <Application>Microsoft Office PowerPoint</Application>
  <PresentationFormat>On-screen Show (16:9)</PresentationFormat>
  <Paragraphs>809</Paragraphs>
  <Slides>49</Slides>
  <Notes>49</Notes>
  <HiddenSlides>1</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49</vt:i4>
      </vt:variant>
    </vt:vector>
  </HeadingPairs>
  <TitlesOfParts>
    <vt:vector size="73" baseType="lpstr">
      <vt:lpstr>Barlow Condensed Light</vt:lpstr>
      <vt:lpstr>Calibri</vt:lpstr>
      <vt:lpstr>Roboto</vt:lpstr>
      <vt:lpstr>Barlow Medium</vt:lpstr>
      <vt:lpstr>Barlow SemiBold</vt:lpstr>
      <vt:lpstr>Barlow Condensed SemiBold</vt:lpstr>
      <vt:lpstr>Amatic SC</vt:lpstr>
      <vt:lpstr>Barlow Light</vt:lpstr>
      <vt:lpstr>Barlow</vt:lpstr>
      <vt:lpstr>Sofia</vt:lpstr>
      <vt:lpstr>Barlow Semi Condensed</vt:lpstr>
      <vt:lpstr>Arial</vt:lpstr>
      <vt:lpstr>Helvetica Neue</vt:lpstr>
      <vt:lpstr>Impact</vt:lpstr>
      <vt:lpstr>EB Garamond</vt:lpstr>
      <vt:lpstr>Barlow Condensed Medium</vt:lpstr>
      <vt:lpstr>Barlow Condensed</vt:lpstr>
      <vt:lpstr>DM Serif Display</vt:lpstr>
      <vt:lpstr>Carnegie 2023</vt:lpstr>
      <vt:lpstr>Simple Light</vt:lpstr>
      <vt:lpstr>Carnegie 2023</vt:lpstr>
      <vt:lpstr>Carnegie 2023</vt:lpstr>
      <vt:lpstr>White</vt:lpstr>
      <vt:lpstr>Simple Light</vt:lpstr>
      <vt:lpstr>PowerPoint Presentation</vt:lpstr>
      <vt:lpstr>Today’s  Agenda</vt:lpstr>
      <vt:lpstr>About Carnegie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environment IS INCREASINGLY COMPETITIVE</vt:lpstr>
      <vt:lpstr>PowerPoint Presentation</vt:lpstr>
      <vt:lpstr>PowerPoint Presentation</vt:lpstr>
      <vt:lpstr>PowerPoint Presentation</vt:lpstr>
      <vt:lpstr>PowerPoint Presentation</vt:lpstr>
      <vt:lpstr>University Name  Proposed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 + Metrics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Tori Vineburgh</dc:creator>
  <cp:lastModifiedBy>Vineburgh, Tori A</cp:lastModifiedBy>
  <cp:revision>1</cp:revision>
  <dcterms:modified xsi:type="dcterms:W3CDTF">2025-02-14T14:00:11Z</dcterms:modified>
</cp:coreProperties>
</file>